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0" r:id="rId1"/>
  </p:sldMasterIdLst>
  <p:notesMasterIdLst>
    <p:notesMasterId r:id="rId6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30" r:id="rId60"/>
    <p:sldId id="314" r:id="rId61"/>
    <p:sldId id="315" r:id="rId62"/>
    <p:sldId id="316" r:id="rId63"/>
    <p:sldId id="317" r:id="rId64"/>
  </p:sldIdLst>
  <p:sldSz cx="9144000" cy="5715000" type="screen16x10"/>
  <p:notesSz cx="6858000" cy="9144000"/>
  <p:embeddedFontLst>
    <p:embeddedFont>
      <p:font typeface="Georgia" panose="02040502050405020303" pitchFamily="18" charset="0"/>
      <p:regular r:id="rId66"/>
      <p:bold r:id="rId67"/>
      <p:italic r:id="rId68"/>
      <p:boldItalic r:id="rId69"/>
    </p:embeddedFont>
    <p:embeddedFont>
      <p:font typeface="Libre Baskerville" panose="02000000000000000000" pitchFamily="2" charset="0"/>
      <p:regular r:id="rId70"/>
      <p:bold r:id="rId71"/>
      <p:italic r:id="rId72"/>
    </p:embeddedFont>
    <p:embeddedFont>
      <p:font typeface="Merriweather Sans" pitchFamily="2" charset="77"/>
      <p:regular r:id="rId73"/>
      <p:bold r:id="rId74"/>
      <p:italic r:id="rId75"/>
      <p:boldItalic r:id="rId76"/>
    </p:embeddedFont>
    <p:embeddedFont>
      <p:font typeface="Roboto" panose="02000000000000000000" pitchFamily="2" charset="0"/>
      <p:regular r:id="rId77"/>
      <p:bold r:id="rId78"/>
      <p:italic r:id="rId79"/>
      <p:boldItalic r:id="rId80"/>
    </p:embeddedFont>
    <p:embeddedFont>
      <p:font typeface="Source Code Pro" panose="020B0509030403020204" pitchFamily="49" charset="0"/>
      <p:regular r:id="rId81"/>
      <p:bold r:id="rId82"/>
      <p:italic r:id="rId83"/>
      <p:boldItalic r:id="rId84"/>
    </p:embeddedFont>
    <p:embeddedFont>
      <p:font typeface="Verdana" panose="020B0604030504040204" pitchFamily="34" charset="0"/>
      <p:regular r:id="rId85"/>
      <p:bold r:id="rId86"/>
      <p:italic r:id="rId87"/>
      <p:boldItalic r:id="rId8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8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94"/>
  </p:normalViewPr>
  <p:slideViewPr>
    <p:cSldViewPr snapToGrid="0">
      <p:cViewPr varScale="1">
        <p:scale>
          <a:sx n="136" d="100"/>
          <a:sy n="136" d="100"/>
        </p:scale>
        <p:origin x="200" y="264"/>
      </p:cViewPr>
      <p:guideLst>
        <p:guide orient="horz" pos="180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font" Target="fonts/font3.fntdata"/><Relationship Id="rId84" Type="http://schemas.openxmlformats.org/officeDocument/2006/relationships/font" Target="fonts/font19.fntdata"/><Relationship Id="rId89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9.fntdata"/><Relationship Id="rId79" Type="http://schemas.openxmlformats.org/officeDocument/2006/relationships/font" Target="fonts/font14.fntdata"/><Relationship Id="rId5" Type="http://schemas.openxmlformats.org/officeDocument/2006/relationships/slide" Target="slides/slide4.xml"/><Relationship Id="rId90" Type="http://schemas.openxmlformats.org/officeDocument/2006/relationships/viewProps" Target="viewProps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font" Target="fonts/font4.fntdata"/><Relationship Id="rId77" Type="http://schemas.openxmlformats.org/officeDocument/2006/relationships/font" Target="fonts/font12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7.fntdata"/><Relationship Id="rId80" Type="http://schemas.openxmlformats.org/officeDocument/2006/relationships/font" Target="fonts/font15.fntdata"/><Relationship Id="rId85" Type="http://schemas.openxmlformats.org/officeDocument/2006/relationships/font" Target="fonts/font20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2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5.fntdata"/><Relationship Id="rId75" Type="http://schemas.openxmlformats.org/officeDocument/2006/relationships/font" Target="fonts/font10.fntdata"/><Relationship Id="rId83" Type="http://schemas.openxmlformats.org/officeDocument/2006/relationships/font" Target="fonts/font18.fntdata"/><Relationship Id="rId88" Type="http://schemas.openxmlformats.org/officeDocument/2006/relationships/font" Target="fonts/font23.fntdata"/><Relationship Id="rId9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73" Type="http://schemas.openxmlformats.org/officeDocument/2006/relationships/font" Target="fonts/font8.fntdata"/><Relationship Id="rId78" Type="http://schemas.openxmlformats.org/officeDocument/2006/relationships/font" Target="fonts/font13.fntdata"/><Relationship Id="rId81" Type="http://schemas.openxmlformats.org/officeDocument/2006/relationships/font" Target="fonts/font16.fntdata"/><Relationship Id="rId86" Type="http://schemas.openxmlformats.org/officeDocument/2006/relationships/font" Target="fonts/font2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11.fntdata"/><Relationship Id="rId7" Type="http://schemas.openxmlformats.org/officeDocument/2006/relationships/slide" Target="slides/slide6.xml"/><Relationship Id="rId71" Type="http://schemas.openxmlformats.org/officeDocument/2006/relationships/font" Target="fonts/font6.fntdata"/><Relationship Id="rId92" Type="http://schemas.openxmlformats.org/officeDocument/2006/relationships/tableStyles" Target="tableStyle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font" Target="fonts/font1.fntdata"/><Relationship Id="rId87" Type="http://schemas.openxmlformats.org/officeDocument/2006/relationships/font" Target="fonts/font22.fntdata"/><Relationship Id="rId61" Type="http://schemas.openxmlformats.org/officeDocument/2006/relationships/slide" Target="slides/slide60.xml"/><Relationship Id="rId82" Type="http://schemas.openxmlformats.org/officeDocument/2006/relationships/font" Target="fonts/font17.fntdata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f8d319e7e5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2" name="Google Shape;102;gf8d319e7e5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https://luxion.atlassian.net/wiki/pages/viewpage.action?pageId=40253618</a:t>
            </a:r>
            <a:endParaRPr/>
          </a:p>
        </p:txBody>
      </p:sp>
      <p:sp>
        <p:nvSpPr>
          <p:cNvPr id="103" name="Google Shape;103;gf8d319e7e5_0_2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f8d319e7e5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" name="Google Shape;114;gf8d319e7e5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https://luxion.atlassian.net/wiki/pages/viewpage.action?pageId=40253618</a:t>
            </a:r>
            <a:endParaRPr/>
          </a:p>
        </p:txBody>
      </p:sp>
      <p:sp>
        <p:nvSpPr>
          <p:cNvPr id="115" name="Google Shape;115;gf8d319e7e5_0_4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f8d319e7e5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gf8d319e7e5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https://luxion.atlassian.net/wiki/pages/viewpage.action?pageId=40253618</a:t>
            </a:r>
            <a:endParaRPr/>
          </a:p>
        </p:txBody>
      </p:sp>
      <p:sp>
        <p:nvSpPr>
          <p:cNvPr id="124" name="Google Shape;124;gf8d319e7e5_0_5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f8d319e7e5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3" name="Google Shape;133;gf8d319e7e5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https://luxion.atlassian.net/wiki/pages/viewpage.action?pageId=40253618</a:t>
            </a:r>
            <a:endParaRPr/>
          </a:p>
        </p:txBody>
      </p:sp>
      <p:sp>
        <p:nvSpPr>
          <p:cNvPr id="134" name="Google Shape;134;gf8d319e7e5_0_6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f8d319e7e5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4" name="Google Shape;144;gf8d319e7e5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https://luxion.atlassian.net/wiki/pages/viewpage.action?pageId=40253618</a:t>
            </a:r>
            <a:endParaRPr/>
          </a:p>
        </p:txBody>
      </p:sp>
      <p:sp>
        <p:nvSpPr>
          <p:cNvPr id="145" name="Google Shape;145;gf8d319e7e5_0_7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f8d319e7e5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3" name="Google Shape;153;gf8d319e7e5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https://luxion.atlassian.net/wiki/pages/viewpage.action?pageId=40253618</a:t>
            </a:r>
            <a:endParaRPr/>
          </a:p>
        </p:txBody>
      </p:sp>
      <p:sp>
        <p:nvSpPr>
          <p:cNvPr id="154" name="Google Shape;154;gf8d319e7e5_0_8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f8d319e7e5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3" name="Google Shape;163;gf8d319e7e5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https://luxion.atlassian.net/wiki/pages/viewpage.action?pageId=40253618</a:t>
            </a:r>
            <a:endParaRPr/>
          </a:p>
        </p:txBody>
      </p:sp>
      <p:sp>
        <p:nvSpPr>
          <p:cNvPr id="164" name="Google Shape;164;gf8d319e7e5_0_9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f1999b3da3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f1999b3da3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gf1999b3da3_0_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3" name="Google Shape;213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21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f80ca4cc67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gf80ca4cc67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f1999b3da3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f1999b3da3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gf1999b3da3_0_3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27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f1999b3da3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f1999b3da3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gf1999b3da3_0_4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28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5" name="Google Shape;315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31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334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9" name="Google Shape;359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pt-BR" sz="1200"/>
              <a:t>Qualquer base pode representar qualquer polinômio cúbico por meio de combinações lineares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36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Google Shape;378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" name="Google Shape;386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" name="Google Shape;46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https://luxion.atlassian.net/wiki/pages/viewpage.action?pageId=40253618</a:t>
            </a:r>
            <a:endParaRPr/>
          </a:p>
        </p:txBody>
      </p:sp>
      <p:sp>
        <p:nvSpPr>
          <p:cNvPr id="47" name="Google Shape;47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" name="Google Shape;402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" name="Google Shape;420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" name="Google Shape;428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" name="Google Shape;436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" name="Google Shape;444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" name="Google Shape;455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" name="Google Shape;462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" name="Google Shape;471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" name="Google Shape;56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</a:t>
            </a:fld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0" name="Google Shape;480;p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1" name="Google Shape;481;p4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50</a:t>
            </a:fld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f1999b3da3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f1999b3da3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" name="Google Shape;490;gf1999b3da3_0_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51</a:t>
            </a:fld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f80ca4cc67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f80ca4cc67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9" name="Google Shape;499;gf80ca4cc67_0_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52</a:t>
            </a:fld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f8d319e7e5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Google Shape;507;gf8d319e7e5_0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8" name="Google Shape;508;gf8d319e7e5_0_1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53</a:t>
            </a:fld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f8d319e7e5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f8d319e7e5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gf8d319e7e5_0_1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54</a:t>
            </a:fld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7" name="Google Shape;527;p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8" name="Google Shape;528;p4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55</a:t>
            </a:fld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0" name="Google Shape;540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9" name="Google Shape;549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f1999b3da3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f1999b3da3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7" name="Google Shape;557;gf1999b3da3_0_5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58</a:t>
            </a:fld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e980be35d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5" name="Google Shape;565;ge980be35d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https://www.behance.net/gallery/35453507/Aston-Martin-One-77-Surfacing-Alias</a:t>
            </a:r>
            <a:endParaRPr/>
          </a:p>
        </p:txBody>
      </p:sp>
      <p:sp>
        <p:nvSpPr>
          <p:cNvPr id="66" name="Google Shape;6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f71d3843d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" name="Google Shape;572;gf71d3843d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3" name="Google Shape;573;gf71d3843d7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61</a:t>
            </a:fld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5" name="Google Shape;585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2" name="Google Shape;592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f8d319e7e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4" name="Google Shape;74;gf8d319e7e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https://luxion.atlassian.net/wiki/pages/viewpage.action?pageId=40253618</a:t>
            </a:r>
            <a:endParaRPr/>
          </a:p>
        </p:txBody>
      </p:sp>
      <p:sp>
        <p:nvSpPr>
          <p:cNvPr id="75" name="Google Shape;75;gf8d319e7e5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f8d319e7e5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2" name="Google Shape;82;gf8d319e7e5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https://luxion.atlassian.net/wiki/pages/viewpage.action?pageId=40253618</a:t>
            </a:r>
            <a:endParaRPr/>
          </a:p>
        </p:txBody>
      </p:sp>
      <p:sp>
        <p:nvSpPr>
          <p:cNvPr id="83" name="Google Shape;83;gf8d319e7e5_0_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f8d319e7e5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1" name="Google Shape;91;gf8d319e7e5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https://luxion.atlassian.net/wiki/pages/viewpage.action?pageId=40253618</a:t>
            </a:r>
            <a:endParaRPr/>
          </a:p>
        </p:txBody>
      </p:sp>
      <p:sp>
        <p:nvSpPr>
          <p:cNvPr id="92" name="Google Shape;92;gf8d319e7e5_0_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nteúdo">
  <p:cSld name="Título e conteúdo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5" name="Google Shape;15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094" y="-1"/>
            <a:ext cx="9123426" cy="6846849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2"/>
          <p:cNvSpPr txBox="1">
            <a:spLocks noGrp="1"/>
          </p:cNvSpPr>
          <p:nvPr>
            <p:ph type="body" idx="1"/>
          </p:nvPr>
        </p:nvSpPr>
        <p:spPr>
          <a:xfrm>
            <a:off x="966787" y="2262188"/>
            <a:ext cx="7343775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 b="1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body" idx="2"/>
          </p:nvPr>
        </p:nvSpPr>
        <p:spPr>
          <a:xfrm>
            <a:off x="966787" y="2857501"/>
            <a:ext cx="7343775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333"/>
              </a:spcBef>
              <a:spcAft>
                <a:spcPts val="0"/>
              </a:spcAft>
              <a:buClr>
                <a:schemeClr val="lt1"/>
              </a:buClr>
              <a:buSzPts val="1667"/>
              <a:buFont typeface="Arial"/>
              <a:buNone/>
              <a:defRPr sz="1667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body" idx="3"/>
          </p:nvPr>
        </p:nvSpPr>
        <p:spPr>
          <a:xfrm>
            <a:off x="900112" y="5296958"/>
            <a:ext cx="7343775" cy="198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233"/>
              </a:spcBef>
              <a:spcAft>
                <a:spcPts val="0"/>
              </a:spcAft>
              <a:buClr>
                <a:schemeClr val="lt1"/>
              </a:buClr>
              <a:buSzPts val="1167"/>
              <a:buFont typeface="Arial"/>
              <a:buNone/>
              <a:defRPr sz="1167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67"/>
              <a:buFont typeface="Verdana"/>
              <a:buNone/>
              <a:defRPr sz="2667" b="0" i="0" u="none" strike="noStrike" cap="none">
                <a:solidFill>
                  <a:srgbClr val="C0002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" descr="fundo_ppt1_ok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24000" y="0"/>
            <a:ext cx="7620000" cy="571500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agvM2dHeHy4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J_mCcQC5ERs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KYteLM6ViBA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g"/><Relationship Id="rId4" Type="http://schemas.openxmlformats.org/officeDocument/2006/relationships/hyperlink" Target="http://www.youtube.com/watch?v=KYteLM6ViBA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jp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jpg"/><Relationship Id="rId4" Type="http://schemas.openxmlformats.org/officeDocument/2006/relationships/hyperlink" Target="http://www.youtube.com/watch?v=hZ3NVJysdQc" TargetMode="Externa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7" Type="http://schemas.openxmlformats.org/officeDocument/2006/relationships/hyperlink" Target="https://www.inf.pucrs.br/pinho/CG/SlidesEmPDF/CurvasParametricas.pdf" TargetMode="External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c.uff.br/~aconci/Hermite-Splines.pdf" TargetMode="External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inf.pucrs.br/pinho/CG/SlidesEmPDF/CurvasParametricas.pdf" TargetMode="External"/><Relationship Id="rId4" Type="http://schemas.openxmlformats.org/officeDocument/2006/relationships/hyperlink" Target="https://www.inf.pucrs.br/~smusse/CG/PDFs/Aula_Curvas.pdf" TargetMode="Externa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HNLqVdRmhGU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 txBox="1">
            <a:spLocks noGrp="1"/>
          </p:cNvSpPr>
          <p:nvPr>
            <p:ph type="body" idx="1"/>
          </p:nvPr>
        </p:nvSpPr>
        <p:spPr>
          <a:xfrm>
            <a:off x="966787" y="2262188"/>
            <a:ext cx="7343775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Verdana"/>
              <a:buNone/>
            </a:pPr>
            <a:r>
              <a:rPr lang="pt-BR"/>
              <a:t>Computação Gráfica</a:t>
            </a:r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body" idx="2"/>
          </p:nvPr>
        </p:nvSpPr>
        <p:spPr>
          <a:xfrm>
            <a:off x="966787" y="2857501"/>
            <a:ext cx="7343775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Verdana"/>
              <a:buNone/>
            </a:pPr>
            <a:r>
              <a:rPr lang="pt-BR" dirty="0"/>
              <a:t>Aula 15: Curvas e Animações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Caminhos de Câmeras</a:t>
            </a:r>
            <a:endParaRPr/>
          </a:p>
        </p:txBody>
      </p:sp>
      <p:sp>
        <p:nvSpPr>
          <p:cNvPr id="106" name="Google Shape;106;p13"/>
          <p:cNvSpPr txBox="1">
            <a:spLocks noGrp="1"/>
          </p:cNvSpPr>
          <p:nvPr>
            <p:ph type="body" idx="1"/>
          </p:nvPr>
        </p:nvSpPr>
        <p:spPr>
          <a:xfrm>
            <a:off x="84175" y="728000"/>
            <a:ext cx="895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1800"/>
              <a:t>Quais das figuras representam o gráfico de uma função contínua em x = a?</a:t>
            </a:r>
            <a:endParaRPr sz="1800"/>
          </a:p>
        </p:txBody>
      </p:sp>
      <p:sp>
        <p:nvSpPr>
          <p:cNvPr id="107" name="Google Shape;107;p1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10</a:t>
            </a:fld>
            <a:endParaRPr/>
          </a:p>
        </p:txBody>
      </p:sp>
      <p:pic>
        <p:nvPicPr>
          <p:cNvPr id="108" name="Google Shape;10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650" y="1332200"/>
            <a:ext cx="3921001" cy="1963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15726" y="1333052"/>
            <a:ext cx="3920401" cy="1961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6951" y="3599851"/>
            <a:ext cx="3920401" cy="1961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15726" y="3599851"/>
            <a:ext cx="3920401" cy="1961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Caminhos de Câmeras</a:t>
            </a:r>
            <a:endParaRPr/>
          </a:p>
        </p:txBody>
      </p:sp>
      <p:sp>
        <p:nvSpPr>
          <p:cNvPr id="118" name="Google Shape;118;p14"/>
          <p:cNvSpPr txBox="1">
            <a:spLocks noGrp="1"/>
          </p:cNvSpPr>
          <p:nvPr>
            <p:ph type="body" idx="1"/>
          </p:nvPr>
        </p:nvSpPr>
        <p:spPr>
          <a:xfrm>
            <a:off x="390550" y="838984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2400"/>
              <a:t>E esse caminho? É uma curva suave? Por que? </a:t>
            </a:r>
            <a:endParaRPr sz="2400"/>
          </a:p>
        </p:txBody>
      </p:sp>
      <p:sp>
        <p:nvSpPr>
          <p:cNvPr id="119" name="Google Shape;119;p1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11</a:t>
            </a:fld>
            <a:endParaRPr/>
          </a:p>
        </p:txBody>
      </p:sp>
      <p:pic>
        <p:nvPicPr>
          <p:cNvPr id="120" name="Google Shape;120;p14" title="Aula 14   Trajetória 2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99613" y="1507373"/>
            <a:ext cx="5610067" cy="420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Caminhos de Câmeras</a:t>
            </a:r>
            <a:endParaRPr/>
          </a:p>
        </p:txBody>
      </p:sp>
      <p:sp>
        <p:nvSpPr>
          <p:cNvPr id="127" name="Google Shape;127;p15"/>
          <p:cNvSpPr txBox="1">
            <a:spLocks noGrp="1"/>
          </p:cNvSpPr>
          <p:nvPr>
            <p:ph type="body" idx="1"/>
          </p:nvPr>
        </p:nvSpPr>
        <p:spPr>
          <a:xfrm>
            <a:off x="357900" y="852857"/>
            <a:ext cx="8428200" cy="12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3000" b="1">
                <a:solidFill>
                  <a:srgbClr val="38761D"/>
                </a:solidFill>
              </a:rPr>
              <a:t>NÃO!</a:t>
            </a:r>
            <a:endParaRPr sz="3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3000"/>
              <a:t>A trajetória não é </a:t>
            </a:r>
            <a:r>
              <a:rPr lang="pt-BR" sz="3000" b="1">
                <a:solidFill>
                  <a:srgbClr val="FF0000"/>
                </a:solidFill>
              </a:rPr>
              <a:t>derivável</a:t>
            </a:r>
            <a:r>
              <a:rPr lang="pt-BR" sz="3000"/>
              <a:t>.</a:t>
            </a:r>
            <a:endParaRPr sz="3000"/>
          </a:p>
        </p:txBody>
      </p:sp>
      <p:sp>
        <p:nvSpPr>
          <p:cNvPr id="128" name="Google Shape;128;p1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12</a:t>
            </a:fld>
            <a:endParaRPr/>
          </a:p>
        </p:txBody>
      </p:sp>
      <p:sp>
        <p:nvSpPr>
          <p:cNvPr id="129" name="Google Shape;129;p15"/>
          <p:cNvSpPr txBox="1">
            <a:spLocks noGrp="1"/>
          </p:cNvSpPr>
          <p:nvPr>
            <p:ph type="body" idx="1"/>
          </p:nvPr>
        </p:nvSpPr>
        <p:spPr>
          <a:xfrm>
            <a:off x="474900" y="2290073"/>
            <a:ext cx="8428200" cy="14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3000"/>
              <a:t>Dizemos que uma função f é derivável em um ponto x = a quando o limite abaixo existe e resulta em um número finito:</a:t>
            </a:r>
            <a:endParaRPr sz="3000"/>
          </a:p>
        </p:txBody>
      </p:sp>
      <p:pic>
        <p:nvPicPr>
          <p:cNvPr id="130" name="Google Shape;13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2088" y="3881823"/>
            <a:ext cx="4439830" cy="16357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Caminhos de Câmeras</a:t>
            </a:r>
            <a:endParaRPr/>
          </a:p>
        </p:txBody>
      </p:sp>
      <p:sp>
        <p:nvSpPr>
          <p:cNvPr id="137" name="Google Shape;137;p16"/>
          <p:cNvSpPr txBox="1">
            <a:spLocks noGrp="1"/>
          </p:cNvSpPr>
          <p:nvPr>
            <p:ph type="body" idx="1"/>
          </p:nvPr>
        </p:nvSpPr>
        <p:spPr>
          <a:xfrm>
            <a:off x="357900" y="852852"/>
            <a:ext cx="8428200" cy="9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2400"/>
              <a:t>Uma forma equivalente de verificar se uma função é derivável no ponto x = a:</a:t>
            </a:r>
            <a:endParaRPr sz="2400"/>
          </a:p>
        </p:txBody>
      </p:sp>
      <p:sp>
        <p:nvSpPr>
          <p:cNvPr id="138" name="Google Shape;138;p1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13</a:t>
            </a:fld>
            <a:endParaRPr/>
          </a:p>
        </p:txBody>
      </p:sp>
      <p:sp>
        <p:nvSpPr>
          <p:cNvPr id="139" name="Google Shape;139;p16"/>
          <p:cNvSpPr txBox="1">
            <a:spLocks noGrp="1"/>
          </p:cNvSpPr>
          <p:nvPr>
            <p:ph type="body" idx="1"/>
          </p:nvPr>
        </p:nvSpPr>
        <p:spPr>
          <a:xfrm>
            <a:off x="474900" y="1929424"/>
            <a:ext cx="8428200" cy="67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3000" b="1">
                <a:solidFill>
                  <a:srgbClr val="9900FF"/>
                </a:solidFill>
              </a:rPr>
              <a:t>1)</a:t>
            </a:r>
            <a:r>
              <a:rPr lang="pt-BR" sz="3000"/>
              <a:t> f é contínua em x = a.</a:t>
            </a:r>
            <a:endParaRPr sz="3000"/>
          </a:p>
        </p:txBody>
      </p:sp>
      <p:sp>
        <p:nvSpPr>
          <p:cNvPr id="140" name="Google Shape;140;p16"/>
          <p:cNvSpPr txBox="1">
            <a:spLocks noGrp="1"/>
          </p:cNvSpPr>
          <p:nvPr>
            <p:ph type="body" idx="1"/>
          </p:nvPr>
        </p:nvSpPr>
        <p:spPr>
          <a:xfrm>
            <a:off x="474900" y="2762700"/>
            <a:ext cx="7598100" cy="11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3000" b="1">
                <a:solidFill>
                  <a:srgbClr val="9900FF"/>
                </a:solidFill>
              </a:rPr>
              <a:t>2)</a:t>
            </a:r>
            <a:r>
              <a:rPr lang="pt-BR" sz="3000"/>
              <a:t> Os limites laterais da derivada em x = a são iguais.</a:t>
            </a:r>
            <a:endParaRPr sz="3000"/>
          </a:p>
        </p:txBody>
      </p:sp>
      <p:pic>
        <p:nvPicPr>
          <p:cNvPr id="141" name="Google Shape;14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7725" y="4035475"/>
            <a:ext cx="5162550" cy="116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Caminhos de Câmeras</a:t>
            </a:r>
            <a:endParaRPr/>
          </a:p>
        </p:txBody>
      </p:sp>
      <p:sp>
        <p:nvSpPr>
          <p:cNvPr id="148" name="Google Shape;148;p17"/>
          <p:cNvSpPr txBox="1">
            <a:spLocks noGrp="1"/>
          </p:cNvSpPr>
          <p:nvPr>
            <p:ph type="body" idx="1"/>
          </p:nvPr>
        </p:nvSpPr>
        <p:spPr>
          <a:xfrm>
            <a:off x="357900" y="852852"/>
            <a:ext cx="8428200" cy="9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Verdana"/>
              <a:buNone/>
            </a:pPr>
            <a:r>
              <a:rPr lang="pt-BR" sz="2400"/>
              <a:t>Em outras palavras, a reta tangente à curva não deve mudar bruscamente nas proximidades do ponto x = a.</a:t>
            </a:r>
            <a:endParaRPr sz="2400"/>
          </a:p>
        </p:txBody>
      </p:sp>
      <p:sp>
        <p:nvSpPr>
          <p:cNvPr id="149" name="Google Shape;149;p1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14</a:t>
            </a:fld>
            <a:endParaRPr/>
          </a:p>
        </p:txBody>
      </p:sp>
      <p:pic>
        <p:nvPicPr>
          <p:cNvPr id="150" name="Google Shape;150;p17" title="Aula 14   Retas tangentes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23988" y="1703500"/>
            <a:ext cx="5348575" cy="4011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Exercício</a:t>
            </a:r>
            <a:endParaRPr/>
          </a:p>
        </p:txBody>
      </p:sp>
      <p:sp>
        <p:nvSpPr>
          <p:cNvPr id="157" name="Google Shape;157;p18"/>
          <p:cNvSpPr txBox="1">
            <a:spLocks noGrp="1"/>
          </p:cNvSpPr>
          <p:nvPr>
            <p:ph type="body" idx="1"/>
          </p:nvPr>
        </p:nvSpPr>
        <p:spPr>
          <a:xfrm>
            <a:off x="357900" y="775877"/>
            <a:ext cx="8428200" cy="9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Verdana"/>
              <a:buNone/>
            </a:pPr>
            <a:r>
              <a:rPr lang="pt-BR" sz="2400"/>
              <a:t>Defina uma função polinomial p(x) no intervalo [0,1] capaz de unir as duas curvas a seguir de forma suave.</a:t>
            </a:r>
            <a:endParaRPr sz="2400"/>
          </a:p>
        </p:txBody>
      </p:sp>
      <p:sp>
        <p:nvSpPr>
          <p:cNvPr id="158" name="Google Shape;158;p1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15</a:t>
            </a:fld>
            <a:endParaRPr/>
          </a:p>
        </p:txBody>
      </p:sp>
      <p:pic>
        <p:nvPicPr>
          <p:cNvPr id="159" name="Google Shape;15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7900" y="1844827"/>
            <a:ext cx="5744111" cy="3634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26325" y="1844825"/>
            <a:ext cx="3992750" cy="120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Exercício</a:t>
            </a:r>
            <a:endParaRPr/>
          </a:p>
        </p:txBody>
      </p:sp>
      <p:sp>
        <p:nvSpPr>
          <p:cNvPr id="167" name="Google Shape;167;p19"/>
          <p:cNvSpPr txBox="1">
            <a:spLocks noGrp="1"/>
          </p:cNvSpPr>
          <p:nvPr>
            <p:ph type="body" idx="1"/>
          </p:nvPr>
        </p:nvSpPr>
        <p:spPr>
          <a:xfrm>
            <a:off x="357900" y="775877"/>
            <a:ext cx="8428200" cy="9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Verdana"/>
              <a:buNone/>
            </a:pPr>
            <a:r>
              <a:rPr lang="pt-BR" sz="2400"/>
              <a:t>Defina uma função polinomial p(x) no intervalo [0,1] capaz de unir as duas curvas a seguir de forma suave.</a:t>
            </a:r>
            <a:endParaRPr sz="2400"/>
          </a:p>
        </p:txBody>
      </p:sp>
      <p:sp>
        <p:nvSpPr>
          <p:cNvPr id="168" name="Google Shape;168;p1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16</a:t>
            </a:fld>
            <a:endParaRPr/>
          </a:p>
        </p:txBody>
      </p:sp>
      <p:pic>
        <p:nvPicPr>
          <p:cNvPr id="169" name="Google Shape;16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7900" y="1844827"/>
            <a:ext cx="5744111" cy="3634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26325" y="1844825"/>
            <a:ext cx="3992750" cy="120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46311" y="3288375"/>
            <a:ext cx="3579064" cy="5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67281" y="4041050"/>
            <a:ext cx="2558094" cy="5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57900" y="1825500"/>
            <a:ext cx="5743115" cy="3634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Splines</a:t>
            </a:r>
            <a:endParaRPr/>
          </a:p>
        </p:txBody>
      </p:sp>
      <p:sp>
        <p:nvSpPr>
          <p:cNvPr id="179" name="Google Shape;179;p2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17</a:t>
            </a:fld>
            <a:endParaRPr/>
          </a:p>
        </p:txBody>
      </p:sp>
      <p:pic>
        <p:nvPicPr>
          <p:cNvPr id="180" name="Google Shape;180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76910" y="848591"/>
            <a:ext cx="3894394" cy="4159921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0"/>
          <p:cNvSpPr/>
          <p:nvPr/>
        </p:nvSpPr>
        <p:spPr>
          <a:xfrm>
            <a:off x="6587613" y="5455142"/>
            <a:ext cx="1742785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https://en.wiktionary.org/wiki/spline</a:t>
            </a:r>
            <a:endParaRPr sz="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Spline de um verdadeiro desenhista</a:t>
            </a:r>
            <a:endParaRPr/>
          </a:p>
        </p:txBody>
      </p:sp>
      <p:sp>
        <p:nvSpPr>
          <p:cNvPr id="187" name="Google Shape;187;p21"/>
          <p:cNvSpPr txBox="1">
            <a:spLocks noGrp="1"/>
          </p:cNvSpPr>
          <p:nvPr>
            <p:ph type="body" idx="1"/>
          </p:nvPr>
        </p:nvSpPr>
        <p:spPr>
          <a:xfrm>
            <a:off x="370998" y="5269231"/>
            <a:ext cx="789284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pt-BR" sz="1200"/>
              <a:t>http://www.alatown.com/spline-history-architecture/ </a:t>
            </a:r>
            <a:endParaRPr/>
          </a:p>
        </p:txBody>
      </p:sp>
      <p:sp>
        <p:nvSpPr>
          <p:cNvPr id="188" name="Google Shape;188;p2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18</a:t>
            </a:fld>
            <a:endParaRPr/>
          </a:p>
        </p:txBody>
      </p:sp>
      <p:sp>
        <p:nvSpPr>
          <p:cNvPr id="189" name="Google Shape;189;p21"/>
          <p:cNvSpPr txBox="1"/>
          <p:nvPr/>
        </p:nvSpPr>
        <p:spPr>
          <a:xfrm>
            <a:off x="186267" y="1625600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0" name="Google Shape;190;p21" descr="page8image23795840"/>
          <p:cNvPicPr preferRelativeResize="0"/>
          <p:nvPr/>
        </p:nvPicPr>
        <p:blipFill rotWithShape="1">
          <a:blip r:embed="rId3">
            <a:alphaModFix/>
          </a:blip>
          <a:srcRect l="5749" t="16763" r="5501" b="4334"/>
          <a:stretch/>
        </p:blipFill>
        <p:spPr>
          <a:xfrm>
            <a:off x="1128881" y="629655"/>
            <a:ext cx="6886238" cy="45916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Splines</a:t>
            </a:r>
            <a:endParaRPr/>
          </a:p>
        </p:txBody>
      </p:sp>
      <p:sp>
        <p:nvSpPr>
          <p:cNvPr id="197" name="Google Shape;197;p22"/>
          <p:cNvSpPr txBox="1">
            <a:spLocks noGrp="1"/>
          </p:cNvSpPr>
          <p:nvPr>
            <p:ph type="body" idx="1"/>
          </p:nvPr>
        </p:nvSpPr>
        <p:spPr>
          <a:xfrm>
            <a:off x="390550" y="838975"/>
            <a:ext cx="8428200" cy="1050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Uma spline é uma representação matemática para uma curva polinomial suave definida por partes através de uma sequência de pontos (chamados de pontos de controle).</a:t>
            </a:r>
            <a:endParaRPr/>
          </a:p>
        </p:txBody>
      </p:sp>
      <p:sp>
        <p:nvSpPr>
          <p:cNvPr id="198" name="Google Shape;198;p2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19</a:t>
            </a:fld>
            <a:endParaRPr/>
          </a:p>
        </p:txBody>
      </p:sp>
      <p:pic>
        <p:nvPicPr>
          <p:cNvPr id="199" name="Google Shape;19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2225" y="1889050"/>
            <a:ext cx="4312099" cy="304930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2"/>
          <p:cNvSpPr txBox="1"/>
          <p:nvPr/>
        </p:nvSpPr>
        <p:spPr>
          <a:xfrm>
            <a:off x="1847888" y="4847950"/>
            <a:ext cx="49008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11111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 quadratic (p = 2) B-spline curve with a uniform open knot vector Ξ = {0, 0, 0, 1, 2, 3, 4, 5, 5, 5}</a:t>
            </a:r>
            <a:endParaRPr sz="900">
              <a:solidFill>
                <a:srgbClr val="11111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1" name="Google Shape;201;p22"/>
          <p:cNvSpPr txBox="1"/>
          <p:nvPr/>
        </p:nvSpPr>
        <p:spPr>
          <a:xfrm>
            <a:off x="1568250" y="5416575"/>
            <a:ext cx="68685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/>
              <a:t>Fonte da imagem: thai Hoang, Chien. (2015). DEVELOPMENT OF ISOGEOMETRIC FINITE ELEMENT METHODS. 10.13140/RG.2.1.3861.2647. </a:t>
            </a:r>
            <a:endParaRPr sz="7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Curvas e Animações</a:t>
            </a:r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Muitas vezes precisamos de curvas suaves: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Caminhos de câmera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Fontes de texto vetoriais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CAD e outras modelagem de objetos</a:t>
            </a:r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Tópicos sobre Splines</a:t>
            </a:r>
            <a:endParaRPr/>
          </a:p>
        </p:txBody>
      </p:sp>
      <p:sp>
        <p:nvSpPr>
          <p:cNvPr id="207" name="Google Shape;207;p23"/>
          <p:cNvSpPr txBox="1">
            <a:spLocks noGrp="1"/>
          </p:cNvSpPr>
          <p:nvPr>
            <p:ph type="body" idx="1"/>
          </p:nvPr>
        </p:nvSpPr>
        <p:spPr>
          <a:xfrm>
            <a:off x="390549" y="838983"/>
            <a:ext cx="4095600" cy="10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sz="1800" b="1"/>
              <a:t>Interpolação</a:t>
            </a:r>
            <a:endParaRPr sz="1800" b="1"/>
          </a:p>
          <a:p>
            <a:pPr marL="198900" lvl="0" indent="-1862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pt-BR" sz="1800"/>
              <a:t>Interpolação Cúbica de Hermite</a:t>
            </a:r>
            <a:endParaRPr sz="1800"/>
          </a:p>
          <a:p>
            <a:pPr marL="198899" lvl="0" indent="-18619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pt-BR" sz="1800"/>
              <a:t>Interpolação Catmull-Rom</a:t>
            </a:r>
            <a:endParaRPr sz="1800"/>
          </a:p>
        </p:txBody>
      </p:sp>
      <p:sp>
        <p:nvSpPr>
          <p:cNvPr id="208" name="Google Shape;208;p2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20</a:t>
            </a:fld>
            <a:endParaRPr/>
          </a:p>
        </p:txBody>
      </p:sp>
      <p:sp>
        <p:nvSpPr>
          <p:cNvPr id="209" name="Google Shape;209;p23"/>
          <p:cNvSpPr txBox="1">
            <a:spLocks noGrp="1"/>
          </p:cNvSpPr>
          <p:nvPr>
            <p:ph type="body" idx="1"/>
          </p:nvPr>
        </p:nvSpPr>
        <p:spPr>
          <a:xfrm>
            <a:off x="4749225" y="838975"/>
            <a:ext cx="4244700" cy="23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800" b="1"/>
              <a:t>Aproximação</a:t>
            </a:r>
            <a:endParaRPr sz="1800" b="1"/>
          </a:p>
          <a:p>
            <a:pPr marL="198899" lvl="0" indent="-186199" algn="l" rtl="0">
              <a:spcBef>
                <a:spcPts val="400"/>
              </a:spcBef>
              <a:spcAft>
                <a:spcPts val="0"/>
              </a:spcAft>
              <a:buSzPts val="1800"/>
              <a:buChar char="•"/>
            </a:pPr>
            <a:r>
              <a:rPr lang="pt-BR" sz="1800"/>
              <a:t>Bezier (não veremos hoje)</a:t>
            </a:r>
            <a:endParaRPr sz="1800"/>
          </a:p>
          <a:p>
            <a:pPr marL="198899" lvl="0" indent="-186199" algn="l" rtl="0">
              <a:spcBef>
                <a:spcPts val="400"/>
              </a:spcBef>
              <a:spcAft>
                <a:spcPts val="0"/>
              </a:spcAft>
              <a:buSzPts val="1800"/>
              <a:buChar char="•"/>
            </a:pPr>
            <a:r>
              <a:rPr lang="pt-BR" sz="1800"/>
              <a:t>B-Spline (não veremos hoje)</a:t>
            </a:r>
            <a:endParaRPr sz="1800"/>
          </a:p>
        </p:txBody>
      </p:sp>
      <p:pic>
        <p:nvPicPr>
          <p:cNvPr id="210" name="Google Shape;21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852" y="2139400"/>
            <a:ext cx="8753450" cy="25764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Objetivo Interpolar Valores</a:t>
            </a:r>
            <a:endParaRPr/>
          </a:p>
        </p:txBody>
      </p:sp>
      <p:sp>
        <p:nvSpPr>
          <p:cNvPr id="217" name="Google Shape;217;p2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21</a:t>
            </a:fld>
            <a:endParaRPr/>
          </a:p>
        </p:txBody>
      </p:sp>
      <p:pic>
        <p:nvPicPr>
          <p:cNvPr id="218" name="Google Shape;218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8618" y="1434353"/>
            <a:ext cx="7797857" cy="2976281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24"/>
          <p:cNvSpPr/>
          <p:nvPr/>
        </p:nvSpPr>
        <p:spPr>
          <a:xfrm>
            <a:off x="1086560" y="4774230"/>
            <a:ext cx="697087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valores pontuais de uma função qualquer, como interpolar?</a:t>
            </a:r>
            <a:endParaRPr/>
          </a:p>
        </p:txBody>
      </p:sp>
      <p:sp>
        <p:nvSpPr>
          <p:cNvPr id="220" name="Google Shape;220;p24"/>
          <p:cNvSpPr/>
          <p:nvPr/>
        </p:nvSpPr>
        <p:spPr>
          <a:xfrm>
            <a:off x="3136465" y="2630238"/>
            <a:ext cx="143400" cy="1434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24"/>
          <p:cNvSpPr/>
          <p:nvPr/>
        </p:nvSpPr>
        <p:spPr>
          <a:xfrm>
            <a:off x="4498300" y="1568788"/>
            <a:ext cx="143400" cy="1434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24"/>
          <p:cNvSpPr/>
          <p:nvPr/>
        </p:nvSpPr>
        <p:spPr>
          <a:xfrm>
            <a:off x="5869004" y="2090588"/>
            <a:ext cx="143400" cy="1434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oogle Shape;227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8618" y="1434353"/>
            <a:ext cx="7797857" cy="2976281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2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Interpolação do vizinho mais próximo</a:t>
            </a:r>
            <a:endParaRPr/>
          </a:p>
        </p:txBody>
      </p:sp>
      <p:sp>
        <p:nvSpPr>
          <p:cNvPr id="229" name="Google Shape;229;p25"/>
          <p:cNvSpPr txBox="1">
            <a:spLocks noGrp="1"/>
          </p:cNvSpPr>
          <p:nvPr>
            <p:ph type="body" idx="1"/>
          </p:nvPr>
        </p:nvSpPr>
        <p:spPr>
          <a:xfrm>
            <a:off x="390548" y="838986"/>
            <a:ext cx="8428232" cy="5953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Problema: valores não são contínuos</a:t>
            </a:r>
            <a:endParaRPr/>
          </a:p>
        </p:txBody>
      </p:sp>
      <p:sp>
        <p:nvSpPr>
          <p:cNvPr id="230" name="Google Shape;230;p2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22</a:t>
            </a:fld>
            <a:endParaRPr/>
          </a:p>
        </p:txBody>
      </p:sp>
      <p:pic>
        <p:nvPicPr>
          <p:cNvPr id="231" name="Google Shape;231;p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05515" y="1465622"/>
            <a:ext cx="7741937" cy="29181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Google Shape;236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8618" y="1434353"/>
            <a:ext cx="7797857" cy="2976281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2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Interpolação Linear</a:t>
            </a:r>
            <a:endParaRPr/>
          </a:p>
        </p:txBody>
      </p:sp>
      <p:sp>
        <p:nvSpPr>
          <p:cNvPr id="238" name="Google Shape;238;p26"/>
          <p:cNvSpPr txBox="1">
            <a:spLocks noGrp="1"/>
          </p:cNvSpPr>
          <p:nvPr>
            <p:ph type="body" idx="1"/>
          </p:nvPr>
        </p:nvSpPr>
        <p:spPr>
          <a:xfrm>
            <a:off x="390548" y="838986"/>
            <a:ext cx="8428232" cy="5953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Problema: derivações não contínuas</a:t>
            </a:r>
            <a:endParaRPr/>
          </a:p>
        </p:txBody>
      </p:sp>
      <p:sp>
        <p:nvSpPr>
          <p:cNvPr id="239" name="Google Shape;239;p2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23</a:t>
            </a:fld>
            <a:endParaRPr/>
          </a:p>
        </p:txBody>
      </p:sp>
      <p:pic>
        <p:nvPicPr>
          <p:cNvPr id="240" name="Google Shape;240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05512" y="1433598"/>
            <a:ext cx="7732975" cy="29619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Interpolação Suave ?</a:t>
            </a:r>
            <a:endParaRPr/>
          </a:p>
        </p:txBody>
      </p:sp>
      <p:sp>
        <p:nvSpPr>
          <p:cNvPr id="246" name="Google Shape;246;p2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24</a:t>
            </a:fld>
            <a:endParaRPr/>
          </a:p>
        </p:txBody>
      </p:sp>
      <p:pic>
        <p:nvPicPr>
          <p:cNvPr id="247" name="Google Shape;247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5513" y="1487647"/>
            <a:ext cx="7750904" cy="29140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Interpolação Cúbica de Hermite</a:t>
            </a:r>
            <a:endParaRPr/>
          </a:p>
        </p:txBody>
      </p:sp>
      <p:sp>
        <p:nvSpPr>
          <p:cNvPr id="253" name="Google Shape;253;p2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25</a:t>
            </a:fld>
            <a:endParaRPr/>
          </a:p>
        </p:txBody>
      </p:sp>
      <p:pic>
        <p:nvPicPr>
          <p:cNvPr id="254" name="Google Shape;254;p28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3005250" y="840435"/>
            <a:ext cx="3133500" cy="4252800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28"/>
          <p:cNvSpPr/>
          <p:nvPr/>
        </p:nvSpPr>
        <p:spPr>
          <a:xfrm>
            <a:off x="2789650" y="5093100"/>
            <a:ext cx="3564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Charles Hermite cerca de 1887</a:t>
            </a:r>
            <a:endParaRPr/>
          </a:p>
        </p:txBody>
      </p:sp>
      <p:pic>
        <p:nvPicPr>
          <p:cNvPr id="256" name="Google Shape;256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29025" y="840425"/>
            <a:ext cx="3378761" cy="425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Interpolação Cúbica de Hermite</a:t>
            </a:r>
            <a:endParaRPr/>
          </a:p>
        </p:txBody>
      </p:sp>
      <p:sp>
        <p:nvSpPr>
          <p:cNvPr id="262" name="Google Shape;262;p29"/>
          <p:cNvSpPr txBox="1">
            <a:spLocks noGrp="1"/>
          </p:cNvSpPr>
          <p:nvPr>
            <p:ph type="body" idx="1"/>
          </p:nvPr>
        </p:nvSpPr>
        <p:spPr>
          <a:xfrm>
            <a:off x="390548" y="4718578"/>
            <a:ext cx="8428232" cy="6165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Entradas: valores e derivadas nos pontos de controle</a:t>
            </a:r>
            <a:endParaRPr/>
          </a:p>
        </p:txBody>
      </p:sp>
      <p:sp>
        <p:nvSpPr>
          <p:cNvPr id="263" name="Google Shape;263;p2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26</a:t>
            </a:fld>
            <a:endParaRPr/>
          </a:p>
        </p:txBody>
      </p:sp>
      <p:pic>
        <p:nvPicPr>
          <p:cNvPr id="264" name="Google Shape;264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2617" y="874844"/>
            <a:ext cx="8439445" cy="3598545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29"/>
          <p:cNvSpPr txBox="1"/>
          <p:nvPr/>
        </p:nvSpPr>
        <p:spPr>
          <a:xfrm>
            <a:off x="4063825" y="2489475"/>
            <a:ext cx="11685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1">
                <a:solidFill>
                  <a:srgbClr val="980000"/>
                </a:solidFill>
              </a:rPr>
              <a:t>Pontos</a:t>
            </a:r>
            <a:endParaRPr sz="1800" b="1">
              <a:solidFill>
                <a:srgbClr val="980000"/>
              </a:solidFill>
            </a:endParaRPr>
          </a:p>
        </p:txBody>
      </p:sp>
      <p:sp>
        <p:nvSpPr>
          <p:cNvPr id="266" name="Google Shape;266;p29"/>
          <p:cNvSpPr txBox="1"/>
          <p:nvPr/>
        </p:nvSpPr>
        <p:spPr>
          <a:xfrm>
            <a:off x="4063825" y="1608950"/>
            <a:ext cx="11685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1">
                <a:solidFill>
                  <a:srgbClr val="980000"/>
                </a:solidFill>
              </a:rPr>
              <a:t>Derivadas</a:t>
            </a:r>
            <a:endParaRPr sz="1800" b="1">
              <a:solidFill>
                <a:srgbClr val="980000"/>
              </a:solidFill>
            </a:endParaRPr>
          </a:p>
        </p:txBody>
      </p:sp>
      <p:cxnSp>
        <p:nvCxnSpPr>
          <p:cNvPr id="267" name="Google Shape;267;p29"/>
          <p:cNvCxnSpPr/>
          <p:nvPr/>
        </p:nvCxnSpPr>
        <p:spPr>
          <a:xfrm rot="10800000" flipH="1">
            <a:off x="5074125" y="2013025"/>
            <a:ext cx="1206300" cy="678600"/>
          </a:xfrm>
          <a:prstGeom prst="straightConnector1">
            <a:avLst/>
          </a:prstGeom>
          <a:noFill/>
          <a:ln w="19050" cap="flat" cmpd="sng">
            <a:solidFill>
              <a:srgbClr val="98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68" name="Google Shape;268;p29"/>
          <p:cNvCxnSpPr/>
          <p:nvPr/>
        </p:nvCxnSpPr>
        <p:spPr>
          <a:xfrm rot="10800000">
            <a:off x="3053450" y="2390125"/>
            <a:ext cx="1183800" cy="301500"/>
          </a:xfrm>
          <a:prstGeom prst="straightConnector1">
            <a:avLst/>
          </a:prstGeom>
          <a:noFill/>
          <a:ln w="19050" cap="flat" cmpd="sng">
            <a:solidFill>
              <a:srgbClr val="98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69" name="Google Shape;269;p29"/>
          <p:cNvCxnSpPr/>
          <p:nvPr/>
        </p:nvCxnSpPr>
        <p:spPr>
          <a:xfrm rot="10800000" flipH="1">
            <a:off x="5232325" y="1221413"/>
            <a:ext cx="1696500" cy="609600"/>
          </a:xfrm>
          <a:prstGeom prst="straightConnector1">
            <a:avLst/>
          </a:prstGeom>
          <a:noFill/>
          <a:ln w="19050" cap="flat" cmpd="sng">
            <a:solidFill>
              <a:srgbClr val="98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70" name="Google Shape;270;p29"/>
          <p:cNvCxnSpPr/>
          <p:nvPr/>
        </p:nvCxnSpPr>
        <p:spPr>
          <a:xfrm rot="10800000">
            <a:off x="2593723" y="1636013"/>
            <a:ext cx="1507800" cy="195000"/>
          </a:xfrm>
          <a:prstGeom prst="straightConnector1">
            <a:avLst/>
          </a:prstGeom>
          <a:noFill/>
          <a:ln w="19050" cap="flat" cmpd="sng">
            <a:solidFill>
              <a:srgbClr val="98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Curvas de Hermite</a:t>
            </a:r>
            <a:endParaRPr/>
          </a:p>
        </p:txBody>
      </p:sp>
      <p:sp>
        <p:nvSpPr>
          <p:cNvPr id="277" name="Google Shape;277;p30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Com os mesmos pontos iniciais e finais, apenas alterando a direção da tangente</a:t>
            </a:r>
            <a:endParaRPr/>
          </a:p>
        </p:txBody>
      </p:sp>
      <p:sp>
        <p:nvSpPr>
          <p:cNvPr id="278" name="Google Shape;278;p3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27</a:t>
            </a:fld>
            <a:endParaRPr/>
          </a:p>
        </p:txBody>
      </p:sp>
      <p:pic>
        <p:nvPicPr>
          <p:cNvPr id="279" name="Google Shape;27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1726375"/>
            <a:ext cx="8686800" cy="2895600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30"/>
          <p:cNvSpPr txBox="1"/>
          <p:nvPr/>
        </p:nvSpPr>
        <p:spPr>
          <a:xfrm>
            <a:off x="3204325" y="5390925"/>
            <a:ext cx="5179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/>
              <a:t>fonte: http://computacaografica.ic.uff.br/conteudocap3.html</a:t>
            </a:r>
            <a:endParaRPr sz="10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Curvas de Hermite</a:t>
            </a:r>
            <a:endParaRPr/>
          </a:p>
        </p:txBody>
      </p:sp>
      <p:sp>
        <p:nvSpPr>
          <p:cNvPr id="287" name="Google Shape;287;p31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Com os mesmos pontos iniciais e finais, apenas alterando a intensidade da tangente</a:t>
            </a:r>
            <a:endParaRPr/>
          </a:p>
        </p:txBody>
      </p:sp>
      <p:sp>
        <p:nvSpPr>
          <p:cNvPr id="288" name="Google Shape;288;p3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28</a:t>
            </a:fld>
            <a:endParaRPr/>
          </a:p>
        </p:txBody>
      </p:sp>
      <p:sp>
        <p:nvSpPr>
          <p:cNvPr id="289" name="Google Shape;289;p31"/>
          <p:cNvSpPr txBox="1"/>
          <p:nvPr/>
        </p:nvSpPr>
        <p:spPr>
          <a:xfrm>
            <a:off x="3204325" y="5390925"/>
            <a:ext cx="5179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/>
              <a:t>fonte: http://computacaografica.ic.uff.br/conteudocap3.html</a:t>
            </a:r>
            <a:endParaRPr sz="1000"/>
          </a:p>
        </p:txBody>
      </p:sp>
      <p:pic>
        <p:nvPicPr>
          <p:cNvPr id="290" name="Google Shape;29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5125" y="1704475"/>
            <a:ext cx="4686300" cy="354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Interpolação Polinomial Cúbica</a:t>
            </a:r>
            <a:endParaRPr/>
          </a:p>
        </p:txBody>
      </p:sp>
      <p:sp>
        <p:nvSpPr>
          <p:cNvPr id="296" name="Google Shape;296;p32"/>
          <p:cNvSpPr txBox="1">
            <a:spLocks noGrp="1"/>
          </p:cNvSpPr>
          <p:nvPr>
            <p:ph type="body" idx="1"/>
          </p:nvPr>
        </p:nvSpPr>
        <p:spPr>
          <a:xfrm>
            <a:off x="390548" y="2357718"/>
            <a:ext cx="8428232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Por que cúbico?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4 restrições de entrada : 4 graus de liberdade</a:t>
            </a:r>
            <a:endParaRPr/>
          </a:p>
        </p:txBody>
      </p:sp>
      <p:sp>
        <p:nvSpPr>
          <p:cNvPr id="297" name="Google Shape;297;p3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29</a:t>
            </a:fld>
            <a:endParaRPr/>
          </a:p>
        </p:txBody>
      </p:sp>
      <p:pic>
        <p:nvPicPr>
          <p:cNvPr id="298" name="Google Shape;298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25014" y="1269625"/>
            <a:ext cx="4195857" cy="542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3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25014" y="3189943"/>
            <a:ext cx="1461622" cy="1688986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32"/>
          <p:cNvSpPr txBox="1"/>
          <p:nvPr/>
        </p:nvSpPr>
        <p:spPr>
          <a:xfrm>
            <a:off x="386649" y="838985"/>
            <a:ext cx="8428232" cy="7836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sz="200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Polinômio Cúbico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Caminhos de Câmeras</a:t>
            </a:r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</a:t>
            </a:fld>
            <a:endParaRPr/>
          </a:p>
        </p:txBody>
      </p:sp>
      <p:sp>
        <p:nvSpPr>
          <p:cNvPr id="42" name="Google Shape;42;p6"/>
          <p:cNvSpPr/>
          <p:nvPr/>
        </p:nvSpPr>
        <p:spPr>
          <a:xfrm>
            <a:off x="1338312" y="5114760"/>
            <a:ext cx="6467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 b="1">
                <a:solidFill>
                  <a:schemeClr val="dk1"/>
                </a:solidFill>
              </a:rPr>
              <a:t>LUMION 10 AMAZING WALKTHROUGH OF AEROSPACE MUSEUM</a:t>
            </a:r>
            <a:br>
              <a:rPr lang="pt-BR" b="1">
                <a:solidFill>
                  <a:schemeClr val="dk1"/>
                </a:solidFill>
              </a:rPr>
            </a:br>
            <a:r>
              <a:rPr lang="pt-BR" b="1" u="sng">
                <a:solidFill>
                  <a:schemeClr val="hlink"/>
                </a:solidFill>
                <a:hlinkClick r:id="rId3"/>
              </a:rPr>
              <a:t>https://www.youtube.com/watch?v=KYteLM6ViBA</a:t>
            </a:r>
            <a:r>
              <a:rPr lang="pt-BR" b="1">
                <a:solidFill>
                  <a:schemeClr val="dk1"/>
                </a:solidFill>
              </a:rPr>
              <a:t> 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" name="Google Shape;43;p6" descr="Aerospace Museum (thesis project)&#10;Site location - Palam, Delhi - India&#10;&#10;Contact mail: tarikarishabh@gmail.com&#10;Pc configurations:-&#10;i5 4690k, GTX970 4gb, Ram 16Gb DDR3&#10;2:40 mins of the animation took 48 hours combined for all video sequences to render.&#10;with all settings on 5 star quality in 1080p 60fps resolution &#10;&#10;softwares used:-&#10;planning and designing - Autocad&#10;3d builtup - sketchup &#10;3d assets of aircrafts and other vehicles - 3ds max&#10;rendering software - lumion 8&#10;&#10;music - Power to progress&#10;artist - Darren Loveday, Stephen Loveday &#10;video editing inspiration by - Ar. Max Achkovsky&#10;#LUMION10 #DELHI #AEROSPACEMUSEUM" title="LUMION 10 AMAZING WALKTHROUGH OF AEROSPACE MUSEUM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28850" y="700024"/>
            <a:ext cx="5886300" cy="4414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Interpolação Polinomial Cúbica</a:t>
            </a:r>
            <a:endParaRPr/>
          </a:p>
        </p:txBody>
      </p:sp>
      <p:sp>
        <p:nvSpPr>
          <p:cNvPr id="306" name="Google Shape;306;p33"/>
          <p:cNvSpPr txBox="1">
            <a:spLocks noGrp="1"/>
          </p:cNvSpPr>
          <p:nvPr>
            <p:ph type="body" idx="1"/>
          </p:nvPr>
        </p:nvSpPr>
        <p:spPr>
          <a:xfrm>
            <a:off x="390548" y="2891120"/>
            <a:ext cx="8428232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Configurando equações de restrição</a:t>
            </a:r>
            <a:endParaRPr/>
          </a:p>
        </p:txBody>
      </p:sp>
      <p:sp>
        <p:nvSpPr>
          <p:cNvPr id="307" name="Google Shape;307;p3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30</a:t>
            </a:fld>
            <a:endParaRPr/>
          </a:p>
        </p:txBody>
      </p:sp>
      <p:pic>
        <p:nvPicPr>
          <p:cNvPr id="308" name="Google Shape;308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25014" y="1269625"/>
            <a:ext cx="4195857" cy="542049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33"/>
          <p:cNvSpPr txBox="1"/>
          <p:nvPr/>
        </p:nvSpPr>
        <p:spPr>
          <a:xfrm>
            <a:off x="386649" y="838986"/>
            <a:ext cx="8428232" cy="51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sz="200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Polinômio Cúbico</a:t>
            </a:r>
            <a:endParaRPr/>
          </a:p>
        </p:txBody>
      </p:sp>
      <p:pic>
        <p:nvPicPr>
          <p:cNvPr id="310" name="Google Shape;310;p3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25014" y="2236973"/>
            <a:ext cx="3505574" cy="511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3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65411" y="3392660"/>
            <a:ext cx="3946809" cy="1936860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33"/>
          <p:cNvSpPr txBox="1"/>
          <p:nvPr/>
        </p:nvSpPr>
        <p:spPr>
          <a:xfrm>
            <a:off x="386649" y="1822600"/>
            <a:ext cx="8428232" cy="51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sz="200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Derivando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Resolvendo os coeficientes polinomiais</a:t>
            </a:r>
            <a:endParaRPr/>
          </a:p>
        </p:txBody>
      </p:sp>
      <p:sp>
        <p:nvSpPr>
          <p:cNvPr id="319" name="Google Shape;319;p3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31</a:t>
            </a:fld>
            <a:endParaRPr/>
          </a:p>
        </p:txBody>
      </p:sp>
      <p:pic>
        <p:nvPicPr>
          <p:cNvPr id="320" name="Google Shape;320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29647" y="771712"/>
            <a:ext cx="2731247" cy="18687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3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55920" y="3074541"/>
            <a:ext cx="5284736" cy="1868747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34"/>
          <p:cNvSpPr/>
          <p:nvPr/>
        </p:nvSpPr>
        <p:spPr>
          <a:xfrm>
            <a:off x="1379750" y="5192700"/>
            <a:ext cx="6355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Mas o que precisamos é o contrário disso. Como fazer?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3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Resolvendo os coeficientes polinomiais</a:t>
            </a:r>
            <a:endParaRPr/>
          </a:p>
        </p:txBody>
      </p:sp>
      <p:sp>
        <p:nvSpPr>
          <p:cNvPr id="328" name="Google Shape;328;p3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32</a:t>
            </a:fld>
            <a:endParaRPr/>
          </a:p>
        </p:txBody>
      </p:sp>
      <p:pic>
        <p:nvPicPr>
          <p:cNvPr id="329" name="Google Shape;329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04201" y="899085"/>
            <a:ext cx="4876625" cy="16020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3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03661" y="2501153"/>
            <a:ext cx="4698196" cy="1602067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35"/>
          <p:cNvSpPr/>
          <p:nvPr/>
        </p:nvSpPr>
        <p:spPr>
          <a:xfrm>
            <a:off x="2291976" y="4537500"/>
            <a:ext cx="5149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(podem verificar se essas matrizes são inversas)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3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Forma Matricial para Função de Hermite</a:t>
            </a:r>
            <a:endParaRPr/>
          </a:p>
        </p:txBody>
      </p:sp>
      <p:sp>
        <p:nvSpPr>
          <p:cNvPr id="337" name="Google Shape;337;p3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33</a:t>
            </a:fld>
            <a:endParaRPr/>
          </a:p>
        </p:txBody>
      </p:sp>
      <p:pic>
        <p:nvPicPr>
          <p:cNvPr id="338" name="Google Shape;338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02819" y="1066053"/>
            <a:ext cx="3694207" cy="48110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3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06020" y="1655856"/>
            <a:ext cx="3419290" cy="152923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3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06020" y="3394636"/>
            <a:ext cx="6752666" cy="15464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3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Interpretação 1</a:t>
            </a:r>
            <a:endParaRPr/>
          </a:p>
        </p:txBody>
      </p:sp>
      <p:sp>
        <p:nvSpPr>
          <p:cNvPr id="346" name="Google Shape;346;p37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6977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Linhas da Matriz = Coeficientes da Fórmula</a:t>
            </a:r>
            <a:endParaRPr/>
          </a:p>
        </p:txBody>
      </p:sp>
      <p:sp>
        <p:nvSpPr>
          <p:cNvPr id="347" name="Google Shape;347;p3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34</a:t>
            </a:fld>
            <a:endParaRPr/>
          </a:p>
        </p:txBody>
      </p:sp>
      <p:pic>
        <p:nvPicPr>
          <p:cNvPr id="348" name="Google Shape;348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6737" y="1536700"/>
            <a:ext cx="7573690" cy="23898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3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Interpretação 2</a:t>
            </a:r>
            <a:endParaRPr/>
          </a:p>
        </p:txBody>
      </p:sp>
      <p:sp>
        <p:nvSpPr>
          <p:cNvPr id="354" name="Google Shape;354;p38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6977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Colunas da Matriz = ?</a:t>
            </a:r>
            <a:endParaRPr/>
          </a:p>
        </p:txBody>
      </p:sp>
      <p:sp>
        <p:nvSpPr>
          <p:cNvPr id="355" name="Google Shape;355;p3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35</a:t>
            </a:fld>
            <a:endParaRPr/>
          </a:p>
        </p:txBody>
      </p:sp>
      <p:pic>
        <p:nvPicPr>
          <p:cNvPr id="356" name="Google Shape;356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4883" y="1352549"/>
            <a:ext cx="7421282" cy="40340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3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Base da Função de Hermite</a:t>
            </a:r>
            <a:endParaRPr/>
          </a:p>
        </p:txBody>
      </p:sp>
      <p:sp>
        <p:nvSpPr>
          <p:cNvPr id="363" name="Google Shape;363;p39"/>
          <p:cNvSpPr txBox="1">
            <a:spLocks noGrp="1"/>
          </p:cNvSpPr>
          <p:nvPr>
            <p:ph type="body" idx="1"/>
          </p:nvPr>
        </p:nvSpPr>
        <p:spPr>
          <a:xfrm>
            <a:off x="829818" y="3842642"/>
            <a:ext cx="2442299" cy="5737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pt-BR" sz="1400"/>
              <a:t>Bases das Funções para polinômios cúbicos</a:t>
            </a:r>
            <a:endParaRPr/>
          </a:p>
        </p:txBody>
      </p:sp>
      <p:sp>
        <p:nvSpPr>
          <p:cNvPr id="364" name="Google Shape;364;p3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36</a:t>
            </a:fld>
            <a:endParaRPr/>
          </a:p>
        </p:txBody>
      </p:sp>
      <p:pic>
        <p:nvPicPr>
          <p:cNvPr id="365" name="Google Shape;365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8188" y="826878"/>
            <a:ext cx="8369826" cy="3073567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39"/>
          <p:cNvSpPr txBox="1"/>
          <p:nvPr/>
        </p:nvSpPr>
        <p:spPr>
          <a:xfrm>
            <a:off x="4298288" y="3842642"/>
            <a:ext cx="2801759" cy="5737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Verdana"/>
              <a:buNone/>
            </a:pPr>
            <a:r>
              <a:rPr lang="pt-BR" sz="140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Bases das Funções de Hermite para polinômios cúbicos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4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Recapitulando: Interpolação Cúbica de Hermite</a:t>
            </a:r>
            <a:endParaRPr/>
          </a:p>
        </p:txBody>
      </p:sp>
      <p:sp>
        <p:nvSpPr>
          <p:cNvPr id="372" name="Google Shape;372;p40"/>
          <p:cNvSpPr txBox="1">
            <a:spLocks noGrp="1"/>
          </p:cNvSpPr>
          <p:nvPr>
            <p:ph type="body" idx="1"/>
          </p:nvPr>
        </p:nvSpPr>
        <p:spPr>
          <a:xfrm>
            <a:off x="251012" y="3370729"/>
            <a:ext cx="8567768" cy="1964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Entradas: valores e derivadas nos pontos de controle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Saída: polinômio cúbico que pode ser interpolado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Solução: soma ponderada das funções interpoladoras de Hermite</a:t>
            </a:r>
            <a:endParaRPr/>
          </a:p>
        </p:txBody>
      </p:sp>
      <p:sp>
        <p:nvSpPr>
          <p:cNvPr id="373" name="Google Shape;373;p4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37</a:t>
            </a:fld>
            <a:endParaRPr/>
          </a:p>
        </p:txBody>
      </p:sp>
      <p:pic>
        <p:nvPicPr>
          <p:cNvPr id="374" name="Google Shape;374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4685" y="4625788"/>
            <a:ext cx="7654629" cy="565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4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91770" y="914399"/>
            <a:ext cx="6147547" cy="23419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4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Funções Interpoladoras de Hermite</a:t>
            </a:r>
            <a:endParaRPr/>
          </a:p>
        </p:txBody>
      </p:sp>
      <p:sp>
        <p:nvSpPr>
          <p:cNvPr id="381" name="Google Shape;381;p4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38</a:t>
            </a:fld>
            <a:endParaRPr/>
          </a:p>
        </p:txBody>
      </p:sp>
      <p:pic>
        <p:nvPicPr>
          <p:cNvPr id="382" name="Google Shape;382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5219" y="1364876"/>
            <a:ext cx="4672583" cy="31979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4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03271" y="1791511"/>
            <a:ext cx="3109133" cy="2131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4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Funções Simples</a:t>
            </a:r>
            <a:endParaRPr/>
          </a:p>
        </p:txBody>
      </p:sp>
      <p:sp>
        <p:nvSpPr>
          <p:cNvPr id="389" name="Google Shape;389;p42"/>
          <p:cNvSpPr txBox="1">
            <a:spLocks noGrp="1"/>
          </p:cNvSpPr>
          <p:nvPr>
            <p:ph type="body" idx="1"/>
          </p:nvPr>
        </p:nvSpPr>
        <p:spPr>
          <a:xfrm>
            <a:off x="390548" y="838986"/>
            <a:ext cx="8428232" cy="980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Uma função muito útil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Usada para iniciar e terminar animações (velocidades zero)</a:t>
            </a:r>
            <a:endParaRPr/>
          </a:p>
        </p:txBody>
      </p:sp>
      <p:sp>
        <p:nvSpPr>
          <p:cNvPr id="390" name="Google Shape;390;p4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39</a:t>
            </a:fld>
            <a:endParaRPr/>
          </a:p>
        </p:txBody>
      </p:sp>
      <p:pic>
        <p:nvPicPr>
          <p:cNvPr id="391" name="Google Shape;391;p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68151" y="1750097"/>
            <a:ext cx="4807697" cy="31259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Caminhos de Câmeras</a:t>
            </a:r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2400"/>
              <a:t>Definir pontos de controle e ir interpolando entre as posições desejadas (em geral posição e rotação).</a:t>
            </a:r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</a:t>
            </a:fld>
            <a:endParaRPr/>
          </a:p>
        </p:txBody>
      </p:sp>
      <p:pic>
        <p:nvPicPr>
          <p:cNvPr id="52" name="Google Shape;52;p7" descr="Path - KeyShot 7 Manual - KeyShot"/>
          <p:cNvPicPr preferRelativeResize="0"/>
          <p:nvPr/>
        </p:nvPicPr>
        <p:blipFill rotWithShape="1">
          <a:blip r:embed="rId3">
            <a:alphaModFix/>
          </a:blip>
          <a:srcRect l="28301" r="15515"/>
          <a:stretch/>
        </p:blipFill>
        <p:spPr>
          <a:xfrm>
            <a:off x="390548" y="2409998"/>
            <a:ext cx="3364913" cy="2919703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53;p7"/>
          <p:cNvPicPr preferRelativeResize="0"/>
          <p:nvPr/>
        </p:nvPicPr>
        <p:blipFill rotWithShape="1">
          <a:blip r:embed="rId4">
            <a:alphaModFix/>
          </a:blip>
          <a:srcRect l="3853" t="12655" r="4228" b="7531"/>
          <a:stretch/>
        </p:blipFill>
        <p:spPr>
          <a:xfrm>
            <a:off x="4055864" y="2302328"/>
            <a:ext cx="4762916" cy="30273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4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Interpolação Spline de Hermite</a:t>
            </a:r>
            <a:endParaRPr/>
          </a:p>
        </p:txBody>
      </p:sp>
      <p:sp>
        <p:nvSpPr>
          <p:cNvPr id="397" name="Google Shape;397;p43"/>
          <p:cNvSpPr txBox="1">
            <a:spLocks noGrp="1"/>
          </p:cNvSpPr>
          <p:nvPr>
            <p:ph type="body" idx="1"/>
          </p:nvPr>
        </p:nvSpPr>
        <p:spPr>
          <a:xfrm>
            <a:off x="357883" y="4474622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Entradas: sequência de valores e derivadas</a:t>
            </a:r>
            <a:endParaRPr/>
          </a:p>
        </p:txBody>
      </p:sp>
      <p:sp>
        <p:nvSpPr>
          <p:cNvPr id="398" name="Google Shape;398;p4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40</a:t>
            </a:fld>
            <a:endParaRPr/>
          </a:p>
        </p:txBody>
      </p:sp>
      <p:pic>
        <p:nvPicPr>
          <p:cNvPr id="399" name="Google Shape;399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4692" y="1141878"/>
            <a:ext cx="8614615" cy="28205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4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Interpolação Catmull-Rom</a:t>
            </a:r>
            <a:endParaRPr/>
          </a:p>
        </p:txBody>
      </p:sp>
      <p:sp>
        <p:nvSpPr>
          <p:cNvPr id="405" name="Google Shape;405;p44"/>
          <p:cNvSpPr txBox="1">
            <a:spLocks noGrp="1"/>
          </p:cNvSpPr>
          <p:nvPr>
            <p:ph type="body" idx="1"/>
          </p:nvPr>
        </p:nvSpPr>
        <p:spPr>
          <a:xfrm>
            <a:off x="390548" y="4819206"/>
            <a:ext cx="3984807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pt-BR"/>
              <a:t>Ed Catmull</a:t>
            </a:r>
            <a:endParaRPr/>
          </a:p>
        </p:txBody>
      </p:sp>
      <p:sp>
        <p:nvSpPr>
          <p:cNvPr id="406" name="Google Shape;406;p4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41</a:t>
            </a:fld>
            <a:endParaRPr/>
          </a:p>
        </p:txBody>
      </p:sp>
      <p:pic>
        <p:nvPicPr>
          <p:cNvPr id="407" name="Google Shape;407;p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6492" y="1148702"/>
            <a:ext cx="2828003" cy="3594919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44"/>
          <p:cNvSpPr txBox="1"/>
          <p:nvPr/>
        </p:nvSpPr>
        <p:spPr>
          <a:xfrm>
            <a:off x="4375355" y="4743621"/>
            <a:ext cx="3984807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sz="200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Raphael Rom</a:t>
            </a:r>
            <a:endParaRPr sz="2000" b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409" name="Google Shape;409;p44" descr="Raphi Rom's home pag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13992" y="1148701"/>
            <a:ext cx="2695122" cy="35888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4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Interpolação Catmull-Rom</a:t>
            </a:r>
            <a:endParaRPr/>
          </a:p>
        </p:txBody>
      </p:sp>
      <p:sp>
        <p:nvSpPr>
          <p:cNvPr id="415" name="Google Shape;415;p4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42</a:t>
            </a:fld>
            <a:endParaRPr/>
          </a:p>
        </p:txBody>
      </p:sp>
      <p:pic>
        <p:nvPicPr>
          <p:cNvPr id="416" name="Google Shape;416;p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5013" y="1541558"/>
            <a:ext cx="8244604" cy="3720726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p45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Entrada: sequencia de valores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4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Interpolação Catmull-Rom</a:t>
            </a:r>
            <a:endParaRPr/>
          </a:p>
        </p:txBody>
      </p:sp>
      <p:sp>
        <p:nvSpPr>
          <p:cNvPr id="423" name="Google Shape;423;p4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43</a:t>
            </a:fld>
            <a:endParaRPr/>
          </a:p>
        </p:txBody>
      </p:sp>
      <p:sp>
        <p:nvSpPr>
          <p:cNvPr id="424" name="Google Shape;424;p46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Regra para derivadas: 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Combine a inclinação entre os valores anteriores e os próximos</a:t>
            </a:r>
            <a:endParaRPr/>
          </a:p>
        </p:txBody>
      </p:sp>
      <p:pic>
        <p:nvPicPr>
          <p:cNvPr id="425" name="Google Shape;425;p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0198" y="1776632"/>
            <a:ext cx="8244604" cy="34912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4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Interpolação Catmull-Rom</a:t>
            </a:r>
            <a:endParaRPr/>
          </a:p>
        </p:txBody>
      </p:sp>
      <p:sp>
        <p:nvSpPr>
          <p:cNvPr id="431" name="Google Shape;431;p4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44</a:t>
            </a:fld>
            <a:endParaRPr/>
          </a:p>
        </p:txBody>
      </p:sp>
      <p:sp>
        <p:nvSpPr>
          <p:cNvPr id="432" name="Google Shape;432;p47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Então use a interpolação de Hermite</a:t>
            </a:r>
            <a:endParaRPr/>
          </a:p>
        </p:txBody>
      </p:sp>
      <p:pic>
        <p:nvPicPr>
          <p:cNvPr id="433" name="Google Shape;433;p47"/>
          <p:cNvPicPr preferRelativeResize="0"/>
          <p:nvPr/>
        </p:nvPicPr>
        <p:blipFill rotWithShape="1">
          <a:blip r:embed="rId3">
            <a:alphaModFix/>
          </a:blip>
          <a:srcRect r="385"/>
          <a:stretch/>
        </p:blipFill>
        <p:spPr>
          <a:xfrm>
            <a:off x="483977" y="1955865"/>
            <a:ext cx="8212871" cy="36879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4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Spline de Catmull-Rom</a:t>
            </a:r>
            <a:endParaRPr/>
          </a:p>
        </p:txBody>
      </p:sp>
      <p:sp>
        <p:nvSpPr>
          <p:cNvPr id="439" name="Google Shape;439;p4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45</a:t>
            </a:fld>
            <a:endParaRPr/>
          </a:p>
        </p:txBody>
      </p:sp>
      <p:sp>
        <p:nvSpPr>
          <p:cNvPr id="440" name="Google Shape;440;p48"/>
          <p:cNvSpPr txBox="1">
            <a:spLocks noGrp="1"/>
          </p:cNvSpPr>
          <p:nvPr>
            <p:ph type="body" idx="1"/>
          </p:nvPr>
        </p:nvSpPr>
        <p:spPr>
          <a:xfrm>
            <a:off x="390547" y="838985"/>
            <a:ext cx="8655481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Entrada: sequencia de pontos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Saída: Spline que interpola todos os pontos com continuidade C1</a:t>
            </a:r>
            <a:endParaRPr/>
          </a:p>
        </p:txBody>
      </p:sp>
      <p:pic>
        <p:nvPicPr>
          <p:cNvPr id="441" name="Google Shape;441;p48" descr="page32image7191584"/>
          <p:cNvPicPr preferRelativeResize="0"/>
          <p:nvPr/>
        </p:nvPicPr>
        <p:blipFill rotWithShape="1">
          <a:blip r:embed="rId3">
            <a:alphaModFix/>
          </a:blip>
          <a:srcRect l="4356"/>
          <a:stretch/>
        </p:blipFill>
        <p:spPr>
          <a:xfrm>
            <a:off x="622611" y="2132095"/>
            <a:ext cx="8278440" cy="25523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4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Explicando Continuidade</a:t>
            </a:r>
            <a:endParaRPr/>
          </a:p>
        </p:txBody>
      </p:sp>
      <p:sp>
        <p:nvSpPr>
          <p:cNvPr id="447" name="Google Shape;447;p49"/>
          <p:cNvSpPr txBox="1">
            <a:spLocks noGrp="1"/>
          </p:cNvSpPr>
          <p:nvPr>
            <p:ph type="body" idx="1"/>
          </p:nvPr>
        </p:nvSpPr>
        <p:spPr>
          <a:xfrm>
            <a:off x="120625" y="838975"/>
            <a:ext cx="8947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pt-BR" sz="1750" b="1"/>
              <a:t>Continuidade C0</a:t>
            </a:r>
            <a:r>
              <a:rPr lang="pt-BR" sz="1750"/>
              <a:t>: garante que os segmentos de curvas são interligados </a:t>
            </a:r>
            <a:endParaRPr sz="1750"/>
          </a:p>
          <a:p>
            <a:pPr marL="0" lvl="0" indent="0" algn="l" rtl="0">
              <a:spcBef>
                <a:spcPts val="9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pt-BR" sz="1750" b="1"/>
              <a:t>Continuidade C1</a:t>
            </a:r>
            <a:r>
              <a:rPr lang="pt-BR" sz="1750"/>
              <a:t>: garante que os segmentos de curvas tenham a mesma inclinação nos seus pontos de junção (mesma direção das tangentes)</a:t>
            </a:r>
            <a:endParaRPr sz="1750"/>
          </a:p>
          <a:p>
            <a:pPr marL="0" lvl="0" indent="0" algn="l" rtl="0">
              <a:spcBef>
                <a:spcPts val="9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pt-BR" sz="1750" b="1"/>
              <a:t>Continuidade C2</a:t>
            </a:r>
            <a:r>
              <a:rPr lang="pt-BR" sz="1750"/>
              <a:t>: garante que os segmentos de curvas tenham a mesma curvatura nos pontos de junção (mesma direção e magnitude das tangentes)</a:t>
            </a:r>
            <a:endParaRPr sz="1750"/>
          </a:p>
        </p:txBody>
      </p:sp>
      <p:sp>
        <p:nvSpPr>
          <p:cNvPr id="448" name="Google Shape;448;p4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46</a:t>
            </a:fld>
            <a:endParaRPr/>
          </a:p>
        </p:txBody>
      </p:sp>
      <p:pic>
        <p:nvPicPr>
          <p:cNvPr id="449" name="Google Shape;449;p49" descr="page5image78295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3061" y="3167646"/>
            <a:ext cx="2679044" cy="2095704"/>
          </a:xfrm>
          <a:prstGeom prst="rect">
            <a:avLst/>
          </a:prstGeom>
          <a:noFill/>
          <a:ln>
            <a:noFill/>
          </a:ln>
        </p:spPr>
      </p:pic>
      <p:pic>
        <p:nvPicPr>
          <p:cNvPr id="450" name="Google Shape;450;p49" descr="page5image782972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298734" y="2973198"/>
            <a:ext cx="2679045" cy="2290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" name="Google Shape;451;p49" descr="page5image760571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074408" y="3124434"/>
            <a:ext cx="2679044" cy="2138915"/>
          </a:xfrm>
          <a:prstGeom prst="rect">
            <a:avLst/>
          </a:prstGeom>
          <a:noFill/>
          <a:ln>
            <a:noFill/>
          </a:ln>
        </p:spPr>
      </p:pic>
      <p:sp>
        <p:nvSpPr>
          <p:cNvPr id="452" name="Google Shape;452;p49"/>
          <p:cNvSpPr/>
          <p:nvPr/>
        </p:nvSpPr>
        <p:spPr>
          <a:xfrm>
            <a:off x="5134450" y="5438000"/>
            <a:ext cx="32535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fonte: Toni Sellarès de Universitat de Girona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5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Interpolando Pontos e Vetores</a:t>
            </a:r>
            <a:endParaRPr/>
          </a:p>
        </p:txBody>
      </p:sp>
      <p:sp>
        <p:nvSpPr>
          <p:cNvPr id="458" name="Google Shape;458;p50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</p:txBody>
      </p:sp>
      <p:sp>
        <p:nvSpPr>
          <p:cNvPr id="459" name="Google Shape;459;p5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47</a:t>
            </a:fld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4" name="Google Shape;464;p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49500" y="850656"/>
            <a:ext cx="4965700" cy="3958372"/>
          </a:xfrm>
          <a:prstGeom prst="rect">
            <a:avLst/>
          </a:prstGeom>
          <a:noFill/>
          <a:ln>
            <a:noFill/>
          </a:ln>
        </p:spPr>
      </p:pic>
      <p:sp>
        <p:nvSpPr>
          <p:cNvPr id="465" name="Google Shape;465;p5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300"/>
              <a:buFont typeface="Verdana"/>
              <a:buNone/>
            </a:pPr>
            <a:r>
              <a:rPr lang="pt-BR" sz="2300"/>
              <a:t>É possível interpolar pontos tão fácil quanto valores ?</a:t>
            </a:r>
            <a:endParaRPr/>
          </a:p>
        </p:txBody>
      </p:sp>
      <p:sp>
        <p:nvSpPr>
          <p:cNvPr id="466" name="Google Shape;466;p51"/>
          <p:cNvSpPr txBox="1">
            <a:spLocks noGrp="1"/>
          </p:cNvSpPr>
          <p:nvPr>
            <p:ph type="body" idx="1"/>
          </p:nvPr>
        </p:nvSpPr>
        <p:spPr>
          <a:xfrm>
            <a:off x="390548" y="4819206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Pontos de controle da spline 3D de Catmull-Rom</a:t>
            </a:r>
            <a:endParaRPr/>
          </a:p>
        </p:txBody>
      </p:sp>
      <p:sp>
        <p:nvSpPr>
          <p:cNvPr id="467" name="Google Shape;467;p5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48</a:t>
            </a:fld>
            <a:endParaRPr/>
          </a:p>
        </p:txBody>
      </p:sp>
      <p:sp>
        <p:nvSpPr>
          <p:cNvPr id="468" name="Google Shape;468;p51"/>
          <p:cNvSpPr/>
          <p:nvPr/>
        </p:nvSpPr>
        <p:spPr>
          <a:xfrm>
            <a:off x="84172" y="749927"/>
            <a:ext cx="2629531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Por exemplo: ponto (0,1,3) no espaço 3D, ou mesmo um vetor geral na dimensão N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5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300"/>
              <a:buFont typeface="Verdana"/>
              <a:buNone/>
            </a:pPr>
            <a:r>
              <a:rPr lang="pt-BR" sz="2300"/>
              <a:t>É possível interpolar pontos tão fácil quanto valores ?</a:t>
            </a:r>
            <a:endParaRPr/>
          </a:p>
        </p:txBody>
      </p:sp>
      <p:sp>
        <p:nvSpPr>
          <p:cNvPr id="474" name="Google Shape;474;p52"/>
          <p:cNvSpPr txBox="1">
            <a:spLocks noGrp="1"/>
          </p:cNvSpPr>
          <p:nvPr>
            <p:ph type="body" idx="1"/>
          </p:nvPr>
        </p:nvSpPr>
        <p:spPr>
          <a:xfrm>
            <a:off x="475013" y="5016686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Vetores tangente 3D do Catmull-Rom</a:t>
            </a:r>
            <a:endParaRPr/>
          </a:p>
        </p:txBody>
      </p:sp>
      <p:sp>
        <p:nvSpPr>
          <p:cNvPr id="475" name="Google Shape;475;p5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49</a:t>
            </a:fld>
            <a:endParaRPr/>
          </a:p>
        </p:txBody>
      </p:sp>
      <p:pic>
        <p:nvPicPr>
          <p:cNvPr id="476" name="Google Shape;476;p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51191" y="895086"/>
            <a:ext cx="6503596" cy="3924828"/>
          </a:xfrm>
          <a:prstGeom prst="rect">
            <a:avLst/>
          </a:prstGeom>
          <a:noFill/>
          <a:ln>
            <a:noFill/>
          </a:ln>
        </p:spPr>
      </p:pic>
      <p:sp>
        <p:nvSpPr>
          <p:cNvPr id="477" name="Google Shape;477;p52"/>
          <p:cNvSpPr/>
          <p:nvPr/>
        </p:nvSpPr>
        <p:spPr>
          <a:xfrm>
            <a:off x="3698350" y="2638504"/>
            <a:ext cx="2025042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Vetores Tangente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Fontes de Texto Vetoriais</a:t>
            </a:r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body" idx="1"/>
          </p:nvPr>
        </p:nvSpPr>
        <p:spPr>
          <a:xfrm>
            <a:off x="390550" y="5031899"/>
            <a:ext cx="79710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sz="1800"/>
              <a:t>Fonte Baskerville – representada com Splines Cúbicas de Bézier</a:t>
            </a:r>
            <a:endParaRPr sz="1800"/>
          </a:p>
        </p:txBody>
      </p:sp>
      <p:sp>
        <p:nvSpPr>
          <p:cNvPr id="61" name="Google Shape;61;p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</a:t>
            </a:fld>
            <a:endParaRPr/>
          </a:p>
        </p:txBody>
      </p:sp>
      <p:sp>
        <p:nvSpPr>
          <p:cNvPr id="62" name="Google Shape;62;p8"/>
          <p:cNvSpPr/>
          <p:nvPr/>
        </p:nvSpPr>
        <p:spPr>
          <a:xfrm>
            <a:off x="224698" y="688000"/>
            <a:ext cx="5718000" cy="37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2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The Quick Brown Fox Jumps Over</a:t>
            </a:r>
            <a:r>
              <a:rPr lang="pt-BR" sz="5200" b="0" i="0" u="none" strike="noStrike" cap="none">
                <a:solidFill>
                  <a:schemeClr val="dk1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  </a:t>
            </a:r>
            <a:r>
              <a:rPr lang="pt-BR" sz="52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The Lazy Dog</a:t>
            </a:r>
            <a:endParaRPr sz="12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ABCDEFGHIJKLMNOPQRSTUVWXYZ</a:t>
            </a:r>
            <a:endParaRPr sz="12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abcdefghijklmnopqrstuvwxyz 0123456789</a:t>
            </a:r>
            <a:endParaRPr sz="1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3" name="Google Shape;63;p8" descr="page5image695160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16975" y="688000"/>
            <a:ext cx="3201775" cy="4120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5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300"/>
              <a:buFont typeface="Verdana"/>
              <a:buNone/>
            </a:pPr>
            <a:r>
              <a:rPr lang="pt-BR" sz="2300"/>
              <a:t>É possível interpolar pontos tão fácil quanto valores ?</a:t>
            </a:r>
            <a:endParaRPr/>
          </a:p>
        </p:txBody>
      </p:sp>
      <p:sp>
        <p:nvSpPr>
          <p:cNvPr id="484" name="Google Shape;484;p53"/>
          <p:cNvSpPr txBox="1">
            <a:spLocks noGrp="1"/>
          </p:cNvSpPr>
          <p:nvPr>
            <p:ph type="body" idx="1"/>
          </p:nvPr>
        </p:nvSpPr>
        <p:spPr>
          <a:xfrm>
            <a:off x="475013" y="5016686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Curvas do espaço 3D de Catmull-Rom</a:t>
            </a:r>
            <a:endParaRPr/>
          </a:p>
        </p:txBody>
      </p:sp>
      <p:sp>
        <p:nvSpPr>
          <p:cNvPr id="485" name="Google Shape;485;p5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50</a:t>
            </a:fld>
            <a:endParaRPr/>
          </a:p>
        </p:txBody>
      </p:sp>
      <p:pic>
        <p:nvPicPr>
          <p:cNvPr id="486" name="Google Shape;486;p5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14434" y="770751"/>
            <a:ext cx="6734166" cy="40718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2" name="Google Shape;492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28250" y="294025"/>
            <a:ext cx="4052850" cy="5196375"/>
          </a:xfrm>
          <a:prstGeom prst="rect">
            <a:avLst/>
          </a:prstGeom>
          <a:noFill/>
          <a:ln>
            <a:noFill/>
          </a:ln>
        </p:spPr>
      </p:pic>
      <p:sp>
        <p:nvSpPr>
          <p:cNvPr id="493" name="Google Shape;493;p5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Curvas Paramétricas</a:t>
            </a:r>
            <a:endParaRPr/>
          </a:p>
        </p:txBody>
      </p:sp>
      <p:sp>
        <p:nvSpPr>
          <p:cNvPr id="494" name="Google Shape;494;p5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51</a:t>
            </a:fld>
            <a:endParaRPr/>
          </a:p>
        </p:txBody>
      </p:sp>
      <p:pic>
        <p:nvPicPr>
          <p:cNvPr id="495" name="Google Shape;495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24975" y="3468975"/>
            <a:ext cx="3087675" cy="1190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5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52</a:t>
            </a:fld>
            <a:endParaRPr/>
          </a:p>
        </p:txBody>
      </p:sp>
      <p:pic>
        <p:nvPicPr>
          <p:cNvPr id="502" name="Google Shape;502;p55"/>
          <p:cNvPicPr preferRelativeResize="0"/>
          <p:nvPr/>
        </p:nvPicPr>
        <p:blipFill rotWithShape="1">
          <a:blip r:embed="rId3">
            <a:alphaModFix/>
          </a:blip>
          <a:srcRect t="64712" r="47426"/>
          <a:stretch/>
        </p:blipFill>
        <p:spPr>
          <a:xfrm>
            <a:off x="614950" y="3558675"/>
            <a:ext cx="3888351" cy="185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3" name="Google Shape;503;p55"/>
          <p:cNvPicPr preferRelativeResize="0"/>
          <p:nvPr/>
        </p:nvPicPr>
        <p:blipFill rotWithShape="1">
          <a:blip r:embed="rId3">
            <a:alphaModFix/>
          </a:blip>
          <a:srcRect l="47426" b="37472"/>
          <a:stretch/>
        </p:blipFill>
        <p:spPr>
          <a:xfrm>
            <a:off x="4327725" y="510675"/>
            <a:ext cx="3888351" cy="3281725"/>
          </a:xfrm>
          <a:prstGeom prst="rect">
            <a:avLst/>
          </a:prstGeom>
          <a:noFill/>
          <a:ln>
            <a:noFill/>
          </a:ln>
        </p:spPr>
      </p:pic>
      <p:sp>
        <p:nvSpPr>
          <p:cNvPr id="504" name="Google Shape;504;p5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Curvas Paramétricas</a:t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5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53</a:t>
            </a:fld>
            <a:endParaRPr/>
          </a:p>
        </p:txBody>
      </p:sp>
      <p:sp>
        <p:nvSpPr>
          <p:cNvPr id="511" name="Google Shape;511;p5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Curvas Paramétricas</a:t>
            </a:r>
            <a:endParaRPr/>
          </a:p>
        </p:txBody>
      </p:sp>
      <p:sp>
        <p:nvSpPr>
          <p:cNvPr id="512" name="Google Shape;512;p56"/>
          <p:cNvSpPr txBox="1">
            <a:spLocks noGrp="1"/>
          </p:cNvSpPr>
          <p:nvPr>
            <p:ph type="body" idx="1"/>
          </p:nvPr>
        </p:nvSpPr>
        <p:spPr>
          <a:xfrm>
            <a:off x="390550" y="838984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Exemplo:</a:t>
            </a:r>
            <a:endParaRPr/>
          </a:p>
        </p:txBody>
      </p:sp>
      <p:pic>
        <p:nvPicPr>
          <p:cNvPr id="513" name="Google Shape;513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6200" y="629728"/>
            <a:ext cx="5775600" cy="108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4" name="Google Shape;514;p56" title="Aula 14   Curva parametrizada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31088" y="1564225"/>
            <a:ext cx="5534376" cy="4150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5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54</a:t>
            </a:fld>
            <a:endParaRPr/>
          </a:p>
        </p:txBody>
      </p:sp>
      <p:sp>
        <p:nvSpPr>
          <p:cNvPr id="521" name="Google Shape;521;p5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Curvas Paramétricas</a:t>
            </a:r>
            <a:endParaRPr/>
          </a:p>
        </p:txBody>
      </p:sp>
      <p:sp>
        <p:nvSpPr>
          <p:cNvPr id="522" name="Google Shape;522;p57"/>
          <p:cNvSpPr txBox="1">
            <a:spLocks noGrp="1"/>
          </p:cNvSpPr>
          <p:nvPr>
            <p:ph type="body" idx="1"/>
          </p:nvPr>
        </p:nvSpPr>
        <p:spPr>
          <a:xfrm>
            <a:off x="390550" y="838984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Exemplo:</a:t>
            </a:r>
            <a:endParaRPr/>
          </a:p>
        </p:txBody>
      </p:sp>
      <p:pic>
        <p:nvPicPr>
          <p:cNvPr id="523" name="Google Shape;523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6200" y="553528"/>
            <a:ext cx="5775600" cy="108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4" name="Google Shape;524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6258" y="1462250"/>
            <a:ext cx="6944042" cy="4252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5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300"/>
              <a:buFont typeface="Verdana"/>
              <a:buNone/>
            </a:pPr>
            <a:r>
              <a:rPr lang="pt-BR" sz="2300"/>
              <a:t>Forma Matricial para o Espaço de Curva Catmull-Rom</a:t>
            </a:r>
            <a:endParaRPr/>
          </a:p>
        </p:txBody>
      </p:sp>
      <p:sp>
        <p:nvSpPr>
          <p:cNvPr id="531" name="Google Shape;531;p58"/>
          <p:cNvSpPr txBox="1">
            <a:spLocks noGrp="1"/>
          </p:cNvSpPr>
          <p:nvPr>
            <p:ph type="body" idx="1"/>
          </p:nvPr>
        </p:nvSpPr>
        <p:spPr>
          <a:xfrm>
            <a:off x="390548" y="838986"/>
            <a:ext cx="8428232" cy="25573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Use a forma matricial Hermite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Pontos e tangentes dadas pelas regras Catmull-Rom</a:t>
            </a:r>
            <a:endParaRPr/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Pontos Hermite</a:t>
            </a:r>
            <a:endParaRPr/>
          </a:p>
          <a:p>
            <a:pPr marL="0" lvl="0" indent="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</a:pPr>
            <a:endParaRPr sz="1400"/>
          </a:p>
          <a:p>
            <a:pPr marL="0" lvl="0" indent="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</a:pPr>
            <a:endParaRPr sz="140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Tangentes Hermite</a:t>
            </a:r>
            <a:endParaRPr/>
          </a:p>
        </p:txBody>
      </p:sp>
      <p:sp>
        <p:nvSpPr>
          <p:cNvPr id="532" name="Google Shape;532;p5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55</a:t>
            </a:fld>
            <a:endParaRPr/>
          </a:p>
        </p:txBody>
      </p:sp>
      <p:pic>
        <p:nvPicPr>
          <p:cNvPr id="533" name="Google Shape;533;p5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99411" y="1693099"/>
            <a:ext cx="1165475" cy="849132"/>
          </a:xfrm>
          <a:prstGeom prst="rect">
            <a:avLst/>
          </a:prstGeom>
          <a:noFill/>
          <a:ln>
            <a:noFill/>
          </a:ln>
        </p:spPr>
      </p:pic>
      <p:pic>
        <p:nvPicPr>
          <p:cNvPr id="534" name="Google Shape;534;p5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199411" y="2652487"/>
            <a:ext cx="2197753" cy="882431"/>
          </a:xfrm>
          <a:prstGeom prst="rect">
            <a:avLst/>
          </a:prstGeom>
          <a:noFill/>
          <a:ln>
            <a:noFill/>
          </a:ln>
        </p:spPr>
      </p:pic>
      <p:pic>
        <p:nvPicPr>
          <p:cNvPr id="535" name="Google Shape;535;p5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94759" y="3656112"/>
            <a:ext cx="7917645" cy="1399239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58"/>
          <p:cNvSpPr/>
          <p:nvPr/>
        </p:nvSpPr>
        <p:spPr>
          <a:xfrm>
            <a:off x="2571001" y="5139625"/>
            <a:ext cx="25125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Matriz Hermite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7" name="Google Shape;537;p58"/>
          <p:cNvSpPr/>
          <p:nvPr/>
        </p:nvSpPr>
        <p:spPr>
          <a:xfrm>
            <a:off x="5270175" y="5016500"/>
            <a:ext cx="22542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Converte entradas Catmull-Rom para entradas Hermite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5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300"/>
              <a:buFont typeface="Verdana"/>
              <a:buNone/>
            </a:pPr>
            <a:r>
              <a:rPr lang="pt-BR" sz="2300"/>
              <a:t>Forma Matricial para o Espaço de Curva Catmull-Rom</a:t>
            </a:r>
            <a:endParaRPr/>
          </a:p>
        </p:txBody>
      </p:sp>
      <p:sp>
        <p:nvSpPr>
          <p:cNvPr id="543" name="Google Shape;543;p59"/>
          <p:cNvSpPr txBox="1">
            <a:spLocks noGrp="1"/>
          </p:cNvSpPr>
          <p:nvPr>
            <p:ph type="body" idx="1"/>
          </p:nvPr>
        </p:nvSpPr>
        <p:spPr>
          <a:xfrm>
            <a:off x="390548" y="4134221"/>
            <a:ext cx="8428232" cy="436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pt-BR"/>
              <a:t>Colunas de matriz = funções interpoladoras Catmull-Rom</a:t>
            </a:r>
            <a:endParaRPr/>
          </a:p>
        </p:txBody>
      </p:sp>
      <p:sp>
        <p:nvSpPr>
          <p:cNvPr id="544" name="Google Shape;544;p5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56</a:t>
            </a:fld>
            <a:endParaRPr/>
          </a:p>
        </p:txBody>
      </p:sp>
      <p:pic>
        <p:nvPicPr>
          <p:cNvPr id="545" name="Google Shape;545;p59" descr="{&quot;type&quot;:&quot;$$&quot;,&quot;backgroundColorModified&quot;:false,&quot;code&quot;:&quot;$$P\\left(t\\right)=\\begin{bmatrix}\n{t^{3}}\\\\\n{t^{2}}\\\\\n{t}\\\\\n{1}\\\\\n\\end{bmatrix}^{T}\\cdot\\begin{bmatrix}\n{-\\frac{1}{2}}&amp;{\\frac{3}{2}}&amp;{-\\frac{3}{2}}&amp;{\\frac{1}{2}}\\\\\n{1}&amp;{-\\frac{5}{2}}&amp;{2}&amp;{-\\frac{1}{2}}\\\\\n{-\\frac{1}{2}}&amp;{0}&amp;{\\frac{1}{2}}&amp;{0}\\\\\n{0}&amp;{1}&amp;{0}&amp;{0}\\\\\n\\end{bmatrix}\\cdot\\begin{bmatrix}\n{\\mathbf{p}_{0}}\\\\\n{\\mathbf{p}_{1}}\\\\\n{\\mathbf{p}_{2}}\\\\\n{\\mathbf{p}_{3}}\\\\\n\\end{bmatrix}$$&quot;,&quot;backgroundColor&quot;:&quot;#FFFFFF&quot;,&quot;id&quot;:&quot;1&quot;,&quot;font&quot;:{&quot;family&quot;:&quot;Arial&quot;,&quot;color&quot;:&quot;#000000&quot;,&quot;size&quot;:23.5},&quot;aid&quot;:null,&quot;ts&quot;:1634341279737,&quot;cs&quot;:&quot;MhIgGaUuWgM47Ld0nHNaWg==&quot;,&quot;size&quot;:{&quot;width&quot;:734.5,&quot;height&quot;:214.5}}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1238" y="1033577"/>
            <a:ext cx="6996113" cy="2043113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59" descr="{&quot;id&quot;:&quot;1&quot;,&quot;type&quot;:&quot;$$&quot;,&quot;backgroundColorModified&quot;:false,&quot;font&quot;:{&quot;family&quot;:&quot;Arial&quot;,&quot;size&quot;:23.5,&quot;color&quot;:&quot;#000000&quot;},&quot;code&quot;:&quot;$$P\\left(t\\right)=\n{C_{0\\left(t\\right)}\\mathbf{p}_{0}}\\\\+\n{C_{1\\left(t\\right)}\\mathbf{p}_{1}}\\\\+\n{C_{2\\left(t\\right)}\\mathbf{p}_{2}}\\\\+\n{C_{3\\left(t\\right)}\\mathbf{p}_{3}}\\\\$$&quot;,&quot;aid&quot;:null,&quot;backgroundColor&quot;:&quot;#FFFFFF&quot;,&quot;ts&quot;:1634167095586,&quot;cs&quot;:&quot;lvjXtFuchLa5Fl7lR6nfwQ==&quot;,&quot;size&quot;:{&quot;width&quot;:685.5,&quot;height&quot;:41}}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39963" y="3294097"/>
            <a:ext cx="6529388" cy="390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6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Funções Interpoladoras Catmull-Rom</a:t>
            </a:r>
            <a:endParaRPr/>
          </a:p>
        </p:txBody>
      </p:sp>
      <p:sp>
        <p:nvSpPr>
          <p:cNvPr id="552" name="Google Shape;552;p6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57</a:t>
            </a:fld>
            <a:endParaRPr/>
          </a:p>
        </p:txBody>
      </p:sp>
      <p:pic>
        <p:nvPicPr>
          <p:cNvPr id="553" name="Google Shape;553;p6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8141" y="1582737"/>
            <a:ext cx="8667718" cy="30262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6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Re-parametrização</a:t>
            </a:r>
            <a:endParaRPr/>
          </a:p>
        </p:txBody>
      </p:sp>
      <p:sp>
        <p:nvSpPr>
          <p:cNvPr id="560" name="Google Shape;560;p6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58</a:t>
            </a:fld>
            <a:endParaRPr/>
          </a:p>
        </p:txBody>
      </p:sp>
      <p:pic>
        <p:nvPicPr>
          <p:cNvPr id="561" name="Google Shape;561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5874" y="669225"/>
            <a:ext cx="5572249" cy="4741500"/>
          </a:xfrm>
          <a:prstGeom prst="rect">
            <a:avLst/>
          </a:prstGeom>
          <a:noFill/>
          <a:ln>
            <a:noFill/>
          </a:ln>
        </p:spPr>
      </p:pic>
      <p:sp>
        <p:nvSpPr>
          <p:cNvPr id="562" name="Google Shape;562;p61"/>
          <p:cNvSpPr txBox="1"/>
          <p:nvPr/>
        </p:nvSpPr>
        <p:spPr>
          <a:xfrm>
            <a:off x="3204325" y="5390925"/>
            <a:ext cx="5179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/>
              <a:t>fonte: http://computacaografica.ic.uff.br/conteudocap3.html</a:t>
            </a:r>
            <a:endParaRPr sz="100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BE7EC3-6366-75D0-ED0F-20CF1A2A5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FOG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196984-7871-169F-529B-DFF1CBA478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algn="l"/>
            <a:r>
              <a:rPr lang="en-US" b="0" i="0">
                <a:solidFill>
                  <a:srgbClr val="212529"/>
                </a:solidFill>
                <a:effectLst/>
                <a:latin typeface="Georgia" panose="02040502050405020303" pitchFamily="18" charset="0"/>
              </a:rPr>
              <a:t>Anyway, fortunately, this wasn’t too difficult to figure out. It’s emulated in a modern shader by calculating the depth of the vertex in view space and then doing an inverse lerp to get back a fog density value which we output to the fragment shader</a:t>
            </a:r>
          </a:p>
          <a:p>
            <a:pPr algn="l"/>
            <a:r>
              <a:rPr lang="en-US" b="0" i="0">
                <a:solidFill>
                  <a:srgbClr val="00A000"/>
                </a:solidFill>
                <a:effectLst/>
                <a:latin typeface="Source Code Pro" panose="020F0502020204030204" pitchFamily="34" charset="0"/>
              </a:rPr>
              <a:t>vec4</a:t>
            </a:r>
            <a:r>
              <a:rPr lang="en-US" b="0" i="0">
                <a:solidFill>
                  <a:srgbClr val="212529"/>
                </a:solidFill>
                <a:effectLst/>
                <a:latin typeface="Source Code Pro" panose="020F0502020204030204" pitchFamily="34" charset="0"/>
              </a:rPr>
              <a:t> </a:t>
            </a:r>
            <a:r>
              <a:rPr lang="en-US" b="0" i="0" err="1">
                <a:solidFill>
                  <a:srgbClr val="00A000"/>
                </a:solidFill>
                <a:effectLst/>
                <a:latin typeface="Source Code Pro" panose="020F0502020204030204" pitchFamily="34" charset="0"/>
              </a:rPr>
              <a:t>depthVert</a:t>
            </a:r>
            <a:r>
              <a:rPr lang="en-US" b="0" i="0">
                <a:solidFill>
                  <a:srgbClr val="212529"/>
                </a:solidFill>
                <a:effectLst/>
                <a:latin typeface="Source Code Pro" panose="020F0502020204030204" pitchFamily="34" charset="0"/>
              </a:rPr>
              <a:t> </a:t>
            </a:r>
            <a:r>
              <a:rPr lang="en-US" b="0" i="0">
                <a:solidFill>
                  <a:srgbClr val="666666"/>
                </a:solidFill>
                <a:effectLst/>
                <a:latin typeface="Source Code Pro" panose="020F0502020204030204" pitchFamily="34" charset="0"/>
              </a:rPr>
              <a:t>=</a:t>
            </a:r>
            <a:r>
              <a:rPr lang="en-US" b="0" i="0">
                <a:solidFill>
                  <a:srgbClr val="212529"/>
                </a:solidFill>
                <a:effectLst/>
                <a:latin typeface="Source Code Pro" panose="020F0502020204030204" pitchFamily="34" charset="0"/>
              </a:rPr>
              <a:t> </a:t>
            </a:r>
            <a:r>
              <a:rPr lang="en-US" b="0" i="0" err="1">
                <a:solidFill>
                  <a:srgbClr val="00A000"/>
                </a:solidFill>
                <a:effectLst/>
                <a:latin typeface="Source Code Pro" panose="020F0502020204030204" pitchFamily="34" charset="0"/>
              </a:rPr>
              <a:t>mul</a:t>
            </a:r>
            <a:r>
              <a:rPr lang="en-US" b="0" i="0">
                <a:solidFill>
                  <a:srgbClr val="212529"/>
                </a:solidFill>
                <a:effectLst/>
                <a:latin typeface="Source Code Pro" panose="020F0502020204030204" pitchFamily="34" charset="0"/>
              </a:rPr>
              <a:t>(</a:t>
            </a:r>
            <a:r>
              <a:rPr lang="en-US" b="0" i="0" err="1">
                <a:solidFill>
                  <a:srgbClr val="00A000"/>
                </a:solidFill>
                <a:effectLst/>
                <a:latin typeface="Source Code Pro" panose="020F0502020204030204" pitchFamily="34" charset="0"/>
              </a:rPr>
              <a:t>u_modelView</a:t>
            </a:r>
            <a:r>
              <a:rPr lang="en-US" b="0" i="0">
                <a:solidFill>
                  <a:srgbClr val="212529"/>
                </a:solidFill>
                <a:effectLst/>
                <a:latin typeface="Source Code Pro" panose="020F0502020204030204" pitchFamily="34" charset="0"/>
              </a:rPr>
              <a:t>, </a:t>
            </a:r>
            <a:r>
              <a:rPr lang="en-US" b="0" i="0">
                <a:solidFill>
                  <a:srgbClr val="00A000"/>
                </a:solidFill>
                <a:effectLst/>
                <a:latin typeface="Source Code Pro" panose="020F0502020204030204" pitchFamily="34" charset="0"/>
              </a:rPr>
              <a:t>vec4</a:t>
            </a:r>
            <a:r>
              <a:rPr lang="en-US" b="0" i="0">
                <a:solidFill>
                  <a:srgbClr val="212529"/>
                </a:solidFill>
                <a:effectLst/>
                <a:latin typeface="Source Code Pro" panose="020F0502020204030204" pitchFamily="34" charset="0"/>
              </a:rPr>
              <a:t>(</a:t>
            </a:r>
            <a:r>
              <a:rPr lang="en-US" b="0" i="0" err="1">
                <a:solidFill>
                  <a:srgbClr val="00A000"/>
                </a:solidFill>
                <a:effectLst/>
                <a:latin typeface="Source Code Pro" panose="020F0502020204030204" pitchFamily="34" charset="0"/>
              </a:rPr>
              <a:t>a_position</a:t>
            </a:r>
            <a:r>
              <a:rPr lang="en-US" b="0" i="0">
                <a:solidFill>
                  <a:srgbClr val="212529"/>
                </a:solidFill>
                <a:effectLst/>
                <a:latin typeface="Source Code Pro" panose="020F0502020204030204" pitchFamily="34" charset="0"/>
              </a:rPr>
              <a:t>, </a:t>
            </a:r>
            <a:r>
              <a:rPr lang="en-US" b="0" i="0">
                <a:solidFill>
                  <a:srgbClr val="666666"/>
                </a:solidFill>
                <a:effectLst/>
                <a:latin typeface="Source Code Pro" panose="020F0502020204030204" pitchFamily="34" charset="0"/>
              </a:rPr>
              <a:t>1.0</a:t>
            </a:r>
            <a:r>
              <a:rPr lang="en-US" b="0" i="0">
                <a:solidFill>
                  <a:srgbClr val="212529"/>
                </a:solidFill>
                <a:effectLst/>
                <a:latin typeface="Source Code Pro" panose="020F0502020204030204" pitchFamily="34" charset="0"/>
              </a:rPr>
              <a:t>)); </a:t>
            </a:r>
            <a:r>
              <a:rPr lang="en-US" b="1" i="0">
                <a:solidFill>
                  <a:srgbClr val="00BB00"/>
                </a:solidFill>
                <a:effectLst/>
                <a:latin typeface="Source Code Pro" panose="020F0502020204030204" pitchFamily="34" charset="0"/>
              </a:rPr>
              <a:t>float</a:t>
            </a:r>
            <a:r>
              <a:rPr lang="en-US" b="0" i="0">
                <a:solidFill>
                  <a:srgbClr val="212529"/>
                </a:solidFill>
                <a:effectLst/>
                <a:latin typeface="Source Code Pro" panose="020F0502020204030204" pitchFamily="34" charset="0"/>
              </a:rPr>
              <a:t> </a:t>
            </a:r>
            <a:r>
              <a:rPr lang="en-US" b="0" i="0">
                <a:solidFill>
                  <a:srgbClr val="00A000"/>
                </a:solidFill>
                <a:effectLst/>
                <a:latin typeface="Source Code Pro" panose="020F0502020204030204" pitchFamily="34" charset="0"/>
              </a:rPr>
              <a:t>depth</a:t>
            </a:r>
            <a:r>
              <a:rPr lang="en-US" b="0" i="0">
                <a:solidFill>
                  <a:srgbClr val="212529"/>
                </a:solidFill>
                <a:effectLst/>
                <a:latin typeface="Source Code Pro" panose="020F0502020204030204" pitchFamily="34" charset="0"/>
              </a:rPr>
              <a:t> </a:t>
            </a:r>
            <a:r>
              <a:rPr lang="en-US" b="0" i="0">
                <a:solidFill>
                  <a:srgbClr val="666666"/>
                </a:solidFill>
                <a:effectLst/>
                <a:latin typeface="Source Code Pro" panose="020F0502020204030204" pitchFamily="34" charset="0"/>
              </a:rPr>
              <a:t>=</a:t>
            </a:r>
            <a:r>
              <a:rPr lang="en-US" b="0" i="0">
                <a:solidFill>
                  <a:srgbClr val="212529"/>
                </a:solidFill>
                <a:effectLst/>
                <a:latin typeface="Source Code Pro" panose="020F0502020204030204" pitchFamily="34" charset="0"/>
              </a:rPr>
              <a:t> </a:t>
            </a:r>
            <a:r>
              <a:rPr lang="en-US" b="0" i="0">
                <a:solidFill>
                  <a:srgbClr val="00A000"/>
                </a:solidFill>
                <a:effectLst/>
                <a:latin typeface="Source Code Pro" panose="020F0502020204030204" pitchFamily="34" charset="0"/>
              </a:rPr>
              <a:t>abs</a:t>
            </a:r>
            <a:r>
              <a:rPr lang="en-US" b="0" i="0">
                <a:solidFill>
                  <a:srgbClr val="212529"/>
                </a:solidFill>
                <a:effectLst/>
                <a:latin typeface="Source Code Pro" panose="020F0502020204030204" pitchFamily="34" charset="0"/>
              </a:rPr>
              <a:t>(</a:t>
            </a:r>
            <a:r>
              <a:rPr lang="en-US" b="0" i="0" err="1">
                <a:solidFill>
                  <a:srgbClr val="00A000"/>
                </a:solidFill>
                <a:effectLst/>
                <a:latin typeface="Source Code Pro" panose="020F0502020204030204" pitchFamily="34" charset="0"/>
              </a:rPr>
              <a:t>depthVert</a:t>
            </a:r>
            <a:r>
              <a:rPr lang="en-US" b="0" i="0" err="1">
                <a:solidFill>
                  <a:srgbClr val="212529"/>
                </a:solidFill>
                <a:effectLst/>
                <a:latin typeface="Source Code Pro" panose="020F0502020204030204" pitchFamily="34" charset="0"/>
              </a:rPr>
              <a:t>.</a:t>
            </a:r>
            <a:r>
              <a:rPr lang="en-US" b="0" i="0" err="1">
                <a:solidFill>
                  <a:srgbClr val="00A000"/>
                </a:solidFill>
                <a:effectLst/>
                <a:latin typeface="Source Code Pro" panose="020F0502020204030204" pitchFamily="34" charset="0"/>
              </a:rPr>
              <a:t>z</a:t>
            </a:r>
            <a:r>
              <a:rPr lang="en-US" b="0" i="0">
                <a:solidFill>
                  <a:srgbClr val="212529"/>
                </a:solidFill>
                <a:effectLst/>
                <a:latin typeface="Source Code Pro" panose="020F0502020204030204" pitchFamily="34" charset="0"/>
              </a:rPr>
              <a:t> </a:t>
            </a:r>
            <a:r>
              <a:rPr lang="en-US" b="0" i="0">
                <a:solidFill>
                  <a:srgbClr val="666666"/>
                </a:solidFill>
                <a:effectLst/>
                <a:latin typeface="Source Code Pro" panose="020F0502020204030204" pitchFamily="34" charset="0"/>
              </a:rPr>
              <a:t>/</a:t>
            </a:r>
            <a:r>
              <a:rPr lang="en-US" b="0" i="0">
                <a:solidFill>
                  <a:srgbClr val="212529"/>
                </a:solidFill>
                <a:effectLst/>
                <a:latin typeface="Source Code Pro" panose="020F0502020204030204" pitchFamily="34" charset="0"/>
              </a:rPr>
              <a:t> </a:t>
            </a:r>
            <a:r>
              <a:rPr lang="en-US" b="0" i="0" err="1">
                <a:solidFill>
                  <a:srgbClr val="00A000"/>
                </a:solidFill>
                <a:effectLst/>
                <a:latin typeface="Source Code Pro" panose="020F0502020204030204" pitchFamily="34" charset="0"/>
              </a:rPr>
              <a:t>depthVert</a:t>
            </a:r>
            <a:r>
              <a:rPr lang="en-US" b="0" i="0" err="1">
                <a:solidFill>
                  <a:srgbClr val="212529"/>
                </a:solidFill>
                <a:effectLst/>
                <a:latin typeface="Source Code Pro" panose="020F0502020204030204" pitchFamily="34" charset="0"/>
              </a:rPr>
              <a:t>.</a:t>
            </a:r>
            <a:r>
              <a:rPr lang="en-US" b="0" i="0" err="1">
                <a:solidFill>
                  <a:srgbClr val="00A000"/>
                </a:solidFill>
                <a:effectLst/>
                <a:latin typeface="Source Code Pro" panose="020F0502020204030204" pitchFamily="34" charset="0"/>
              </a:rPr>
              <a:t>w</a:t>
            </a:r>
            <a:r>
              <a:rPr lang="en-US" b="0" i="0">
                <a:solidFill>
                  <a:srgbClr val="212529"/>
                </a:solidFill>
                <a:effectLst/>
                <a:latin typeface="Source Code Pro" panose="020F0502020204030204" pitchFamily="34" charset="0"/>
              </a:rPr>
              <a:t>); </a:t>
            </a:r>
            <a:r>
              <a:rPr lang="en-US" b="0" i="0" err="1">
                <a:solidFill>
                  <a:srgbClr val="00A000"/>
                </a:solidFill>
                <a:effectLst/>
                <a:latin typeface="Source Code Pro" panose="020F0502020204030204" pitchFamily="34" charset="0"/>
              </a:rPr>
              <a:t>v_fogDensity</a:t>
            </a:r>
            <a:r>
              <a:rPr lang="en-US" b="0" i="0" err="1">
                <a:solidFill>
                  <a:srgbClr val="212529"/>
                </a:solidFill>
                <a:effectLst/>
                <a:latin typeface="Source Code Pro" panose="020F0502020204030204" pitchFamily="34" charset="0"/>
              </a:rPr>
              <a:t>.</a:t>
            </a:r>
            <a:r>
              <a:rPr lang="en-US" b="0" i="0" err="1">
                <a:solidFill>
                  <a:srgbClr val="00A000"/>
                </a:solidFill>
                <a:effectLst/>
                <a:latin typeface="Source Code Pro" panose="020F0502020204030204" pitchFamily="34" charset="0"/>
              </a:rPr>
              <a:t>x</a:t>
            </a:r>
            <a:r>
              <a:rPr lang="en-US" b="0" i="0">
                <a:solidFill>
                  <a:srgbClr val="212529"/>
                </a:solidFill>
                <a:effectLst/>
                <a:latin typeface="Source Code Pro" panose="020F0502020204030204" pitchFamily="34" charset="0"/>
              </a:rPr>
              <a:t> </a:t>
            </a:r>
            <a:r>
              <a:rPr lang="en-US" b="0" i="0">
                <a:solidFill>
                  <a:srgbClr val="666666"/>
                </a:solidFill>
                <a:effectLst/>
                <a:latin typeface="Source Code Pro" panose="020F0502020204030204" pitchFamily="34" charset="0"/>
              </a:rPr>
              <a:t>=</a:t>
            </a:r>
            <a:r>
              <a:rPr lang="en-US" b="0" i="0">
                <a:solidFill>
                  <a:srgbClr val="212529"/>
                </a:solidFill>
                <a:effectLst/>
                <a:latin typeface="Source Code Pro" panose="020F0502020204030204" pitchFamily="34" charset="0"/>
              </a:rPr>
              <a:t> </a:t>
            </a:r>
            <a:r>
              <a:rPr lang="en-US" b="0" i="0">
                <a:solidFill>
                  <a:srgbClr val="666666"/>
                </a:solidFill>
                <a:effectLst/>
                <a:latin typeface="Source Code Pro" panose="020F0502020204030204" pitchFamily="34" charset="0"/>
              </a:rPr>
              <a:t>1.0</a:t>
            </a:r>
            <a:r>
              <a:rPr lang="en-US" b="0" i="0">
                <a:solidFill>
                  <a:srgbClr val="212529"/>
                </a:solidFill>
                <a:effectLst/>
                <a:latin typeface="Source Code Pro" panose="020F0502020204030204" pitchFamily="34" charset="0"/>
              </a:rPr>
              <a:t> </a:t>
            </a:r>
            <a:r>
              <a:rPr lang="en-US" b="0" i="0">
                <a:solidFill>
                  <a:srgbClr val="666666"/>
                </a:solidFill>
                <a:effectLst/>
                <a:latin typeface="Source Code Pro" panose="020F0502020204030204" pitchFamily="34" charset="0"/>
              </a:rPr>
              <a:t>-</a:t>
            </a:r>
            <a:r>
              <a:rPr lang="en-US" b="0" i="0">
                <a:solidFill>
                  <a:srgbClr val="212529"/>
                </a:solidFill>
                <a:effectLst/>
                <a:latin typeface="Source Code Pro" panose="020F0502020204030204" pitchFamily="34" charset="0"/>
              </a:rPr>
              <a:t> </a:t>
            </a:r>
            <a:r>
              <a:rPr lang="en-US" b="0" i="0">
                <a:solidFill>
                  <a:srgbClr val="00A000"/>
                </a:solidFill>
                <a:effectLst/>
                <a:latin typeface="Source Code Pro" panose="020F0502020204030204" pitchFamily="34" charset="0"/>
              </a:rPr>
              <a:t>clamp</a:t>
            </a:r>
            <a:r>
              <a:rPr lang="en-US" b="0" i="0">
                <a:solidFill>
                  <a:srgbClr val="212529"/>
                </a:solidFill>
                <a:effectLst/>
                <a:latin typeface="Source Code Pro" panose="020F0502020204030204" pitchFamily="34" charset="0"/>
              </a:rPr>
              <a:t>((</a:t>
            </a:r>
            <a:r>
              <a:rPr lang="en-US" b="0" i="0" err="1">
                <a:solidFill>
                  <a:srgbClr val="00A000"/>
                </a:solidFill>
                <a:effectLst/>
                <a:latin typeface="Source Code Pro" panose="020F0502020204030204" pitchFamily="34" charset="0"/>
              </a:rPr>
              <a:t>u_fogDepthMax</a:t>
            </a:r>
            <a:r>
              <a:rPr lang="en-US" b="0" i="0">
                <a:solidFill>
                  <a:srgbClr val="212529"/>
                </a:solidFill>
                <a:effectLst/>
                <a:latin typeface="Source Code Pro" panose="020F0502020204030204" pitchFamily="34" charset="0"/>
              </a:rPr>
              <a:t> </a:t>
            </a:r>
            <a:r>
              <a:rPr lang="en-US" b="0" i="0">
                <a:solidFill>
                  <a:srgbClr val="666666"/>
                </a:solidFill>
                <a:effectLst/>
                <a:latin typeface="Source Code Pro" panose="020F0502020204030204" pitchFamily="34" charset="0"/>
              </a:rPr>
              <a:t>-</a:t>
            </a:r>
            <a:r>
              <a:rPr lang="en-US" b="0" i="0">
                <a:solidFill>
                  <a:srgbClr val="212529"/>
                </a:solidFill>
                <a:effectLst/>
                <a:latin typeface="Source Code Pro" panose="020F0502020204030204" pitchFamily="34" charset="0"/>
              </a:rPr>
              <a:t> </a:t>
            </a:r>
            <a:r>
              <a:rPr lang="en-US" b="0" i="0">
                <a:solidFill>
                  <a:srgbClr val="00A000"/>
                </a:solidFill>
                <a:effectLst/>
                <a:latin typeface="Source Code Pro" panose="020F0502020204030204" pitchFamily="34" charset="0"/>
              </a:rPr>
              <a:t>depth</a:t>
            </a:r>
            <a:r>
              <a:rPr lang="en-US" b="0" i="0">
                <a:solidFill>
                  <a:srgbClr val="212529"/>
                </a:solidFill>
                <a:effectLst/>
                <a:latin typeface="Source Code Pro" panose="020F0502020204030204" pitchFamily="34" charset="0"/>
              </a:rPr>
              <a:t>) </a:t>
            </a:r>
            <a:r>
              <a:rPr lang="en-US" b="0" i="0">
                <a:solidFill>
                  <a:srgbClr val="666666"/>
                </a:solidFill>
                <a:effectLst/>
                <a:latin typeface="Source Code Pro" panose="020F0502020204030204" pitchFamily="34" charset="0"/>
              </a:rPr>
              <a:t>/</a:t>
            </a:r>
            <a:r>
              <a:rPr lang="en-US" b="0" i="0">
                <a:solidFill>
                  <a:srgbClr val="212529"/>
                </a:solidFill>
                <a:effectLst/>
                <a:latin typeface="Source Code Pro" panose="020F0502020204030204" pitchFamily="34" charset="0"/>
              </a:rPr>
              <a:t> (</a:t>
            </a:r>
            <a:r>
              <a:rPr lang="en-US" b="0" i="0" err="1">
                <a:solidFill>
                  <a:srgbClr val="00A000"/>
                </a:solidFill>
                <a:effectLst/>
                <a:latin typeface="Source Code Pro" panose="020F0502020204030204" pitchFamily="34" charset="0"/>
              </a:rPr>
              <a:t>u_fogDepthMin</a:t>
            </a:r>
            <a:r>
              <a:rPr lang="en-US" b="0" i="0">
                <a:solidFill>
                  <a:srgbClr val="212529"/>
                </a:solidFill>
                <a:effectLst/>
                <a:latin typeface="Source Code Pro" panose="020F0502020204030204" pitchFamily="34" charset="0"/>
              </a:rPr>
              <a:t> </a:t>
            </a:r>
            <a:r>
              <a:rPr lang="en-US" b="0" i="0">
                <a:solidFill>
                  <a:srgbClr val="666666"/>
                </a:solidFill>
                <a:effectLst/>
                <a:latin typeface="Source Code Pro" panose="020F0502020204030204" pitchFamily="34" charset="0"/>
              </a:rPr>
              <a:t>-</a:t>
            </a:r>
            <a:r>
              <a:rPr lang="en-US" b="0" i="0">
                <a:solidFill>
                  <a:srgbClr val="212529"/>
                </a:solidFill>
                <a:effectLst/>
                <a:latin typeface="Source Code Pro" panose="020F0502020204030204" pitchFamily="34" charset="0"/>
              </a:rPr>
              <a:t> </a:t>
            </a:r>
            <a:r>
              <a:rPr lang="en-US" b="0" i="0" err="1">
                <a:solidFill>
                  <a:srgbClr val="00A000"/>
                </a:solidFill>
                <a:effectLst/>
                <a:latin typeface="Source Code Pro" panose="020F0502020204030204" pitchFamily="34" charset="0"/>
              </a:rPr>
              <a:t>u_fogDepthMax</a:t>
            </a:r>
            <a:r>
              <a:rPr lang="en-US" b="0" i="0">
                <a:solidFill>
                  <a:srgbClr val="212529"/>
                </a:solidFill>
                <a:effectLst/>
                <a:latin typeface="Source Code Pro" panose="020F0502020204030204" pitchFamily="34" charset="0"/>
              </a:rPr>
              <a:t>), </a:t>
            </a:r>
            <a:r>
              <a:rPr lang="en-US" b="0" i="0">
                <a:solidFill>
                  <a:srgbClr val="666666"/>
                </a:solidFill>
                <a:effectLst/>
                <a:latin typeface="Source Code Pro" panose="020F0502020204030204" pitchFamily="34" charset="0"/>
              </a:rPr>
              <a:t>0.0</a:t>
            </a:r>
            <a:r>
              <a:rPr lang="en-US" b="0" i="0">
                <a:solidFill>
                  <a:srgbClr val="212529"/>
                </a:solidFill>
                <a:effectLst/>
                <a:latin typeface="Source Code Pro" panose="020F0502020204030204" pitchFamily="34" charset="0"/>
              </a:rPr>
              <a:t>, </a:t>
            </a:r>
            <a:r>
              <a:rPr lang="en-US" b="0" i="0">
                <a:solidFill>
                  <a:srgbClr val="666666"/>
                </a:solidFill>
                <a:effectLst/>
                <a:latin typeface="Source Code Pro" panose="020F0502020204030204" pitchFamily="34" charset="0"/>
              </a:rPr>
              <a:t>1.0</a:t>
            </a:r>
            <a:r>
              <a:rPr lang="en-US" b="0" i="0">
                <a:solidFill>
                  <a:srgbClr val="212529"/>
                </a:solidFill>
                <a:effectLst/>
                <a:latin typeface="Source Code Pro" panose="020F0502020204030204" pitchFamily="34" charset="0"/>
              </a:rPr>
              <a:t>); </a:t>
            </a:r>
          </a:p>
          <a:p>
            <a:pPr algn="l"/>
            <a:r>
              <a:rPr lang="en-US" b="0" i="0">
                <a:solidFill>
                  <a:srgbClr val="212529"/>
                </a:solidFill>
                <a:effectLst/>
                <a:latin typeface="Georgia" panose="02040502050405020303" pitchFamily="18" charset="0"/>
              </a:rPr>
              <a:t>In the fragment shader we just mix this with the output </a:t>
            </a:r>
            <a:r>
              <a:rPr lang="en-US" b="0" i="0" err="1">
                <a:solidFill>
                  <a:srgbClr val="212529"/>
                </a:solidFill>
                <a:effectLst/>
                <a:latin typeface="Georgia" panose="02040502050405020303" pitchFamily="18" charset="0"/>
              </a:rPr>
              <a:t>colour</a:t>
            </a:r>
            <a:r>
              <a:rPr lang="en-US" b="0" i="0">
                <a:solidFill>
                  <a:srgbClr val="212529"/>
                </a:solidFill>
                <a:effectLst/>
                <a:latin typeface="Georgia" panose="02040502050405020303" pitchFamily="18" charset="0"/>
              </a:rPr>
              <a:t> we’d usually render out</a:t>
            </a:r>
          </a:p>
          <a:p>
            <a:pPr algn="l"/>
            <a:r>
              <a:rPr lang="en-US" b="0" i="0">
                <a:solidFill>
                  <a:srgbClr val="00A000"/>
                </a:solidFill>
                <a:effectLst/>
                <a:latin typeface="Source Code Pro" panose="020F0502020204030204" pitchFamily="34" charset="0"/>
              </a:rPr>
              <a:t>vec3</a:t>
            </a:r>
            <a:r>
              <a:rPr lang="en-US" b="0" i="0">
                <a:solidFill>
                  <a:srgbClr val="212529"/>
                </a:solidFill>
                <a:effectLst/>
                <a:latin typeface="Source Code Pro" panose="020F0502020204030204" pitchFamily="34" charset="0"/>
              </a:rPr>
              <a:t> </a:t>
            </a:r>
            <a:r>
              <a:rPr lang="en-US" b="0" i="0">
                <a:solidFill>
                  <a:srgbClr val="00A000"/>
                </a:solidFill>
                <a:effectLst/>
                <a:latin typeface="Source Code Pro" panose="020F0502020204030204" pitchFamily="34" charset="0"/>
              </a:rPr>
              <a:t>output</a:t>
            </a:r>
            <a:r>
              <a:rPr lang="en-US" b="0" i="0">
                <a:solidFill>
                  <a:srgbClr val="212529"/>
                </a:solidFill>
                <a:effectLst/>
                <a:latin typeface="Source Code Pro" panose="020F0502020204030204" pitchFamily="34" charset="0"/>
              </a:rPr>
              <a:t> </a:t>
            </a:r>
            <a:r>
              <a:rPr lang="en-US" b="0" i="0">
                <a:solidFill>
                  <a:srgbClr val="666666"/>
                </a:solidFill>
                <a:effectLst/>
                <a:latin typeface="Source Code Pro" panose="020F0502020204030204" pitchFamily="34" charset="0"/>
              </a:rPr>
              <a:t>=</a:t>
            </a:r>
            <a:r>
              <a:rPr lang="en-US" b="0" i="0">
                <a:solidFill>
                  <a:srgbClr val="212529"/>
                </a:solidFill>
                <a:effectLst/>
                <a:latin typeface="Source Code Pro" panose="020F0502020204030204" pitchFamily="34" charset="0"/>
              </a:rPr>
              <a:t> </a:t>
            </a:r>
            <a:r>
              <a:rPr lang="en-US" b="0" i="0">
                <a:solidFill>
                  <a:srgbClr val="00A000"/>
                </a:solidFill>
                <a:effectLst/>
                <a:latin typeface="Source Code Pro" panose="020F0502020204030204" pitchFamily="34" charset="0"/>
              </a:rPr>
              <a:t>mix</a:t>
            </a:r>
            <a:r>
              <a:rPr lang="en-US" b="0" i="0">
                <a:solidFill>
                  <a:srgbClr val="212529"/>
                </a:solidFill>
                <a:effectLst/>
                <a:latin typeface="Source Code Pro" panose="020F0502020204030204" pitchFamily="34" charset="0"/>
              </a:rPr>
              <a:t>(</a:t>
            </a:r>
            <a:r>
              <a:rPr lang="en-US" b="0" i="0" err="1">
                <a:solidFill>
                  <a:srgbClr val="00A000"/>
                </a:solidFill>
                <a:effectLst/>
                <a:latin typeface="Source Code Pro" panose="020F0502020204030204" pitchFamily="34" charset="0"/>
              </a:rPr>
              <a:t>color</a:t>
            </a:r>
            <a:r>
              <a:rPr lang="en-US" b="0" i="0" err="1">
                <a:solidFill>
                  <a:srgbClr val="212529"/>
                </a:solidFill>
                <a:effectLst/>
                <a:latin typeface="Source Code Pro" panose="020F0502020204030204" pitchFamily="34" charset="0"/>
              </a:rPr>
              <a:t>.</a:t>
            </a:r>
            <a:r>
              <a:rPr lang="en-US" b="0" i="0" err="1">
                <a:solidFill>
                  <a:srgbClr val="00A000"/>
                </a:solidFill>
                <a:effectLst/>
                <a:latin typeface="Source Code Pro" panose="020F0502020204030204" pitchFamily="34" charset="0"/>
              </a:rPr>
              <a:t>rgb</a:t>
            </a:r>
            <a:r>
              <a:rPr lang="en-US" b="0" i="0">
                <a:solidFill>
                  <a:srgbClr val="212529"/>
                </a:solidFill>
                <a:effectLst/>
                <a:latin typeface="Source Code Pro" panose="020F0502020204030204" pitchFamily="34" charset="0"/>
              </a:rPr>
              <a:t>, </a:t>
            </a:r>
            <a:r>
              <a:rPr lang="en-US" b="0" i="0" err="1">
                <a:solidFill>
                  <a:srgbClr val="00A000"/>
                </a:solidFill>
                <a:effectLst/>
                <a:latin typeface="Source Code Pro" panose="020F0502020204030204" pitchFamily="34" charset="0"/>
              </a:rPr>
              <a:t>u_fogColor</a:t>
            </a:r>
            <a:r>
              <a:rPr lang="en-US" b="0" i="0" err="1">
                <a:solidFill>
                  <a:srgbClr val="212529"/>
                </a:solidFill>
                <a:effectLst/>
                <a:latin typeface="Source Code Pro" panose="020F0502020204030204" pitchFamily="34" charset="0"/>
              </a:rPr>
              <a:t>.</a:t>
            </a:r>
            <a:r>
              <a:rPr lang="en-US" b="0" i="0" err="1">
                <a:solidFill>
                  <a:srgbClr val="00A000"/>
                </a:solidFill>
                <a:effectLst/>
                <a:latin typeface="Source Code Pro" panose="020F0502020204030204" pitchFamily="34" charset="0"/>
              </a:rPr>
              <a:t>rgb</a:t>
            </a:r>
            <a:r>
              <a:rPr lang="en-US" b="0" i="0">
                <a:solidFill>
                  <a:srgbClr val="212529"/>
                </a:solidFill>
                <a:effectLst/>
                <a:latin typeface="Source Code Pro" panose="020F0502020204030204" pitchFamily="34" charset="0"/>
              </a:rPr>
              <a:t>, </a:t>
            </a:r>
            <a:r>
              <a:rPr lang="en-US" b="0" i="0" err="1">
                <a:solidFill>
                  <a:srgbClr val="00A000"/>
                </a:solidFill>
                <a:effectLst/>
                <a:latin typeface="Source Code Pro" panose="020F0502020204030204" pitchFamily="34" charset="0"/>
              </a:rPr>
              <a:t>v_fogDensity</a:t>
            </a:r>
            <a:r>
              <a:rPr lang="en-US" b="0" i="0" err="1">
                <a:solidFill>
                  <a:srgbClr val="212529"/>
                </a:solidFill>
                <a:effectLst/>
                <a:latin typeface="Source Code Pro" panose="020F0502020204030204" pitchFamily="34" charset="0"/>
              </a:rPr>
              <a:t>.</a:t>
            </a:r>
            <a:r>
              <a:rPr lang="en-US" b="0" i="0" err="1">
                <a:solidFill>
                  <a:srgbClr val="00A000"/>
                </a:solidFill>
                <a:effectLst/>
                <a:latin typeface="Source Code Pro" panose="020F0502020204030204" pitchFamily="34" charset="0"/>
              </a:rPr>
              <a:t>x</a:t>
            </a:r>
            <a:r>
              <a:rPr lang="en-US" b="0" i="0">
                <a:solidFill>
                  <a:srgbClr val="212529"/>
                </a:solidFill>
                <a:effectLst/>
                <a:latin typeface="Source Code Pro" panose="020F0502020204030204" pitchFamily="34" charset="0"/>
              </a:rPr>
              <a:t>); </a:t>
            </a:r>
          </a:p>
          <a:p>
            <a:pPr algn="l"/>
            <a:r>
              <a:rPr lang="en-US" b="0" i="0">
                <a:solidFill>
                  <a:srgbClr val="212529"/>
                </a:solidFill>
                <a:effectLst/>
                <a:latin typeface="Georgia" panose="02040502050405020303" pitchFamily="18" charset="0"/>
              </a:rPr>
              <a:t>Combing this with all our above techniques we get our output image minus the CRT image effect</a:t>
            </a:r>
          </a:p>
          <a:p>
            <a:endParaRPr lang="pt-B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143786-E272-ADDA-46B7-5E8288A890D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59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275268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Design : CAD</a:t>
            </a:r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body" idx="1"/>
          </p:nvPr>
        </p:nvSpPr>
        <p:spPr>
          <a:xfrm>
            <a:off x="390550" y="5170801"/>
            <a:ext cx="8428200" cy="3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pt-BR" sz="1700"/>
              <a:t>Aston Martin One - 77 Surfacing - Alias, por Ankishu Gupta</a:t>
            </a:r>
            <a:endParaRPr sz="1700"/>
          </a:p>
        </p:txBody>
      </p:sp>
      <p:sp>
        <p:nvSpPr>
          <p:cNvPr id="70" name="Google Shape;70;p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6</a:t>
            </a:fld>
            <a:endParaRPr/>
          </a:p>
        </p:txBody>
      </p:sp>
      <p:pic>
        <p:nvPicPr>
          <p:cNvPr id="71" name="Google Shape;71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700" y="1196730"/>
            <a:ext cx="8839200" cy="37271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62"/>
          <p:cNvSpPr txBox="1">
            <a:spLocks noGrp="1"/>
          </p:cNvSpPr>
          <p:nvPr>
            <p:ph type="sldNum" idx="12"/>
          </p:nvPr>
        </p:nvSpPr>
        <p:spPr>
          <a:xfrm>
            <a:off x="6553200" y="5296959"/>
            <a:ext cx="21336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60</a:t>
            </a:fld>
            <a:endParaRPr/>
          </a:p>
        </p:txBody>
      </p:sp>
      <p:sp>
        <p:nvSpPr>
          <p:cNvPr id="568" name="Google Shape;568;p62"/>
          <p:cNvSpPr txBox="1">
            <a:spLocks noGrp="1"/>
          </p:cNvSpPr>
          <p:nvPr>
            <p:ph type="body" idx="1"/>
          </p:nvPr>
        </p:nvSpPr>
        <p:spPr>
          <a:xfrm>
            <a:off x="955687" y="1402663"/>
            <a:ext cx="73437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Verdana"/>
              <a:buNone/>
            </a:pPr>
            <a:r>
              <a:rPr lang="pt-BR"/>
              <a:t>Computação Gráfica</a:t>
            </a:r>
            <a:endParaRPr/>
          </a:p>
        </p:txBody>
      </p:sp>
      <p:sp>
        <p:nvSpPr>
          <p:cNvPr id="569" name="Google Shape;569;p62"/>
          <p:cNvSpPr txBox="1">
            <a:spLocks noGrp="1"/>
          </p:cNvSpPr>
          <p:nvPr>
            <p:ph type="body" idx="2"/>
          </p:nvPr>
        </p:nvSpPr>
        <p:spPr>
          <a:xfrm>
            <a:off x="1567650" y="4197095"/>
            <a:ext cx="6119700" cy="959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pt-BR" sz="2333" dirty="0"/>
              <a:t>Luciano Soares</a:t>
            </a:r>
            <a:endParaRPr dirty="0"/>
          </a:p>
          <a:p>
            <a:pPr marL="0" lvl="0" indent="0" algn="ctr" rtl="0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pt-BR" sz="2333" dirty="0"/>
              <a:t>&lt;</a:t>
            </a:r>
            <a:r>
              <a:rPr lang="pt-BR" sz="2333" dirty="0" err="1"/>
              <a:t>lpsoares@insper.edu.br</a:t>
            </a:r>
            <a:r>
              <a:rPr lang="pt-BR" sz="2333" dirty="0"/>
              <a:t>&gt;</a:t>
            </a:r>
            <a:endParaRPr sz="2333" dirty="0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6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Talvez interesse</a:t>
            </a:r>
            <a:endParaRPr/>
          </a:p>
        </p:txBody>
      </p:sp>
      <p:sp>
        <p:nvSpPr>
          <p:cNvPr id="576" name="Google Shape;576;p6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61</a:t>
            </a:fld>
            <a:endParaRPr/>
          </a:p>
        </p:txBody>
      </p:sp>
      <p:pic>
        <p:nvPicPr>
          <p:cNvPr id="577" name="Google Shape;577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701" y="1190731"/>
            <a:ext cx="3503495" cy="2358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20371" y="1115850"/>
            <a:ext cx="3422778" cy="2432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Google Shape;579;p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1108" y="3578102"/>
            <a:ext cx="2763036" cy="1982267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" name="Google Shape;580;p6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75326" y="3689509"/>
            <a:ext cx="3080647" cy="1982266"/>
          </a:xfrm>
          <a:prstGeom prst="rect">
            <a:avLst/>
          </a:prstGeom>
          <a:noFill/>
          <a:ln>
            <a:noFill/>
          </a:ln>
        </p:spPr>
      </p:pic>
      <p:sp>
        <p:nvSpPr>
          <p:cNvPr id="581" name="Google Shape;581;p63"/>
          <p:cNvSpPr txBox="1"/>
          <p:nvPr/>
        </p:nvSpPr>
        <p:spPr>
          <a:xfrm>
            <a:off x="2842425" y="63425"/>
            <a:ext cx="5865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u="sng">
                <a:solidFill>
                  <a:schemeClr val="hlink"/>
                </a:solidFill>
                <a:hlinkClick r:id="rId7"/>
              </a:rPr>
              <a:t>https://www.inf.pucrs.br/pinho/CG/SlidesEmPDF/CurvasParametricas.pdf</a:t>
            </a:r>
            <a:r>
              <a:rPr lang="pt-BR" sz="1200"/>
              <a:t> </a:t>
            </a:r>
            <a:endParaRPr sz="1200"/>
          </a:p>
        </p:txBody>
      </p:sp>
      <p:sp>
        <p:nvSpPr>
          <p:cNvPr id="582" name="Google Shape;582;p63"/>
          <p:cNvSpPr txBox="1"/>
          <p:nvPr/>
        </p:nvSpPr>
        <p:spPr>
          <a:xfrm>
            <a:off x="0" y="451825"/>
            <a:ext cx="89796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Não me lembro bem se falei que curva paramétrica era muito cedo para falar, mas pelo que estou vendo outros cursos da área puxam o assunto agora, então talvez seja o momento. Depois tem a parte de superfícies que diferenciamos algumas delas e voltamos a falar de paramétricas e etc.</a:t>
            </a:r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6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Referências Adicionais</a:t>
            </a:r>
            <a:endParaRPr/>
          </a:p>
        </p:txBody>
      </p:sp>
      <p:sp>
        <p:nvSpPr>
          <p:cNvPr id="588" name="Google Shape;588;p64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Aura Conci - </a:t>
            </a:r>
            <a:r>
              <a:rPr lang="pt-BR" u="sng">
                <a:solidFill>
                  <a:schemeClr val="hlink"/>
                </a:solidFill>
                <a:hlinkClick r:id="rId3"/>
              </a:rPr>
              <a:t>http://www.ic.uff.br/~aconci/Hermite-Splines.pdf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Soraia: </a:t>
            </a:r>
            <a:r>
              <a:rPr lang="pt-BR" u="sng">
                <a:solidFill>
                  <a:schemeClr val="hlink"/>
                </a:solidFill>
                <a:hlinkClick r:id="rId4"/>
              </a:rPr>
              <a:t>https://www.inf.pucrs.br/~smusse/CG/PDFs/Aula_Curvas.pdf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Pinho: </a:t>
            </a:r>
            <a:r>
              <a:rPr lang="pt-BR" u="sng">
                <a:solidFill>
                  <a:schemeClr val="hlink"/>
                </a:solidFill>
                <a:hlinkClick r:id="rId5"/>
              </a:rPr>
              <a:t>https://www.inf.pucrs.br/pinho/CG/SlidesEmPDF/CurvasParametricas.pdf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</p:txBody>
      </p:sp>
      <p:sp>
        <p:nvSpPr>
          <p:cNvPr id="589" name="Google Shape;589;p6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62</a:t>
            </a:fld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6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Use funções de interpolação para criar curva</a:t>
            </a:r>
            <a:endParaRPr/>
          </a:p>
        </p:txBody>
      </p:sp>
      <p:sp>
        <p:nvSpPr>
          <p:cNvPr id="595" name="Google Shape;595;p65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Fórmula geral para um esquema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particular de interpolação: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Coeficientes </a:t>
            </a:r>
            <a:r>
              <a:rPr lang="pt-BR" b="1"/>
              <a:t>p</a:t>
            </a:r>
            <a:r>
              <a:rPr lang="pt-BR" b="1" baseline="-25000"/>
              <a:t>i</a:t>
            </a:r>
            <a:r>
              <a:rPr lang="pt-BR"/>
              <a:t> podem ser pontos e vetores, não apenas valores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F</a:t>
            </a:r>
            <a:r>
              <a:rPr lang="pt-BR" baseline="-25000"/>
              <a:t>i</a:t>
            </a:r>
            <a:r>
              <a:rPr lang="pt-BR"/>
              <a:t>(t) são funções para interpolação.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</p:txBody>
      </p:sp>
      <p:sp>
        <p:nvSpPr>
          <p:cNvPr id="596" name="Google Shape;596;p6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63</a:t>
            </a:fld>
            <a:endParaRPr/>
          </a:p>
        </p:txBody>
      </p:sp>
      <p:pic>
        <p:nvPicPr>
          <p:cNvPr id="597" name="Google Shape;597;p6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11964" y="838985"/>
            <a:ext cx="2597150" cy="10388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8" name="Google Shape;598;p6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5013" y="1877845"/>
            <a:ext cx="8328488" cy="10388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Caminhos de Câmeras</a:t>
            </a:r>
            <a:endParaRPr/>
          </a:p>
        </p:txBody>
      </p:sp>
      <p:sp>
        <p:nvSpPr>
          <p:cNvPr id="78" name="Google Shape;78;p10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3000"/>
              <a:t>As curvas envolvidas nesses caminhos devem ser </a:t>
            </a:r>
            <a:r>
              <a:rPr lang="pt-BR" sz="3000" b="1">
                <a:solidFill>
                  <a:srgbClr val="0000FF"/>
                </a:solidFill>
              </a:rPr>
              <a:t>suaves</a:t>
            </a:r>
            <a:r>
              <a:rPr lang="pt-BR" sz="3000"/>
              <a:t>, como mostrado nos exemplos.</a:t>
            </a:r>
            <a:endParaRPr sz="3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endParaRPr sz="3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3000"/>
              <a:t>Mas o que significa ser suave do ponto de vista matemático?</a:t>
            </a:r>
            <a:endParaRPr sz="3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endParaRPr sz="3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3000"/>
              <a:t>Vamos relembrar!</a:t>
            </a:r>
            <a:endParaRPr sz="3000"/>
          </a:p>
        </p:txBody>
      </p:sp>
      <p:sp>
        <p:nvSpPr>
          <p:cNvPr id="79" name="Google Shape;79;p1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7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Caminhos de Câmeras</a:t>
            </a:r>
            <a:endParaRPr/>
          </a:p>
        </p:txBody>
      </p:sp>
      <p:sp>
        <p:nvSpPr>
          <p:cNvPr id="86" name="Google Shape;86;p11"/>
          <p:cNvSpPr txBox="1">
            <a:spLocks noGrp="1"/>
          </p:cNvSpPr>
          <p:nvPr>
            <p:ph type="body" idx="1"/>
          </p:nvPr>
        </p:nvSpPr>
        <p:spPr>
          <a:xfrm>
            <a:off x="390550" y="838984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2400"/>
              <a:t>O caminho da bolinha é uma curva suave? Por que? </a:t>
            </a:r>
            <a:endParaRPr sz="2400"/>
          </a:p>
        </p:txBody>
      </p:sp>
      <p:sp>
        <p:nvSpPr>
          <p:cNvPr id="87" name="Google Shape;87;p1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8</a:t>
            </a:fld>
            <a:endParaRPr/>
          </a:p>
        </p:txBody>
      </p:sp>
      <p:pic>
        <p:nvPicPr>
          <p:cNvPr id="88" name="Google Shape;88;p11" title="Aula 14   Curva não contínua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99613" y="1429073"/>
            <a:ext cx="5610067" cy="420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Caminhos de Câmeras</a:t>
            </a:r>
            <a:endParaRPr/>
          </a:p>
        </p:txBody>
      </p:sp>
      <p:sp>
        <p:nvSpPr>
          <p:cNvPr id="95" name="Google Shape;95;p12"/>
          <p:cNvSpPr txBox="1">
            <a:spLocks noGrp="1"/>
          </p:cNvSpPr>
          <p:nvPr>
            <p:ph type="body" idx="1"/>
          </p:nvPr>
        </p:nvSpPr>
        <p:spPr>
          <a:xfrm>
            <a:off x="357900" y="852857"/>
            <a:ext cx="8428200" cy="12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3000" b="1">
                <a:solidFill>
                  <a:srgbClr val="38761D"/>
                </a:solidFill>
              </a:rPr>
              <a:t>NÃO!</a:t>
            </a:r>
            <a:endParaRPr sz="3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3000"/>
              <a:t>A trajetória não é </a:t>
            </a:r>
            <a:r>
              <a:rPr lang="pt-BR" sz="3000" b="1">
                <a:solidFill>
                  <a:srgbClr val="FF0000"/>
                </a:solidFill>
              </a:rPr>
              <a:t>contínua</a:t>
            </a:r>
            <a:r>
              <a:rPr lang="pt-BR" sz="3000"/>
              <a:t>.</a:t>
            </a:r>
            <a:endParaRPr sz="3000"/>
          </a:p>
        </p:txBody>
      </p:sp>
      <p:sp>
        <p:nvSpPr>
          <p:cNvPr id="96" name="Google Shape;96;p1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9</a:t>
            </a:fld>
            <a:endParaRPr/>
          </a:p>
        </p:txBody>
      </p:sp>
      <p:sp>
        <p:nvSpPr>
          <p:cNvPr id="97" name="Google Shape;97;p12"/>
          <p:cNvSpPr txBox="1">
            <a:spLocks noGrp="1"/>
          </p:cNvSpPr>
          <p:nvPr>
            <p:ph type="body" idx="1"/>
          </p:nvPr>
        </p:nvSpPr>
        <p:spPr>
          <a:xfrm>
            <a:off x="474900" y="2290082"/>
            <a:ext cx="8428200" cy="12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3000"/>
              <a:t>Dizemos que uma função f é contínua em um ponto x = a quando:</a:t>
            </a:r>
            <a:endParaRPr sz="3000"/>
          </a:p>
        </p:txBody>
      </p:sp>
      <p:pic>
        <p:nvPicPr>
          <p:cNvPr id="98" name="Google Shape;98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925" y="3797127"/>
            <a:ext cx="4507749" cy="105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62400" y="3829063"/>
            <a:ext cx="3240700" cy="995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Personalizar design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1749</Words>
  <Application>Microsoft Macintosh PowerPoint</Application>
  <PresentationFormat>On-screen Show (16:10)</PresentationFormat>
  <Paragraphs>292</Paragraphs>
  <Slides>63</Slides>
  <Notes>62</Notes>
  <HiddenSlides>3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71" baseType="lpstr">
      <vt:lpstr>Merriweather Sans</vt:lpstr>
      <vt:lpstr>Verdana</vt:lpstr>
      <vt:lpstr>Libre Baskerville</vt:lpstr>
      <vt:lpstr>Arial</vt:lpstr>
      <vt:lpstr>Georgia</vt:lpstr>
      <vt:lpstr>Roboto</vt:lpstr>
      <vt:lpstr>Source Code Pro</vt:lpstr>
      <vt:lpstr>Personalizar design</vt:lpstr>
      <vt:lpstr>PowerPoint Presentation</vt:lpstr>
      <vt:lpstr>Curvas e Animações</vt:lpstr>
      <vt:lpstr>Caminhos de Câmeras</vt:lpstr>
      <vt:lpstr>Caminhos de Câmeras</vt:lpstr>
      <vt:lpstr>Fontes de Texto Vetoriais</vt:lpstr>
      <vt:lpstr>Design : CAD</vt:lpstr>
      <vt:lpstr>Caminhos de Câmeras</vt:lpstr>
      <vt:lpstr>Caminhos de Câmeras</vt:lpstr>
      <vt:lpstr>Caminhos de Câmeras</vt:lpstr>
      <vt:lpstr>Caminhos de Câmeras</vt:lpstr>
      <vt:lpstr>Caminhos de Câmeras</vt:lpstr>
      <vt:lpstr>Caminhos de Câmeras</vt:lpstr>
      <vt:lpstr>Caminhos de Câmeras</vt:lpstr>
      <vt:lpstr>Caminhos de Câmeras</vt:lpstr>
      <vt:lpstr>Exercício</vt:lpstr>
      <vt:lpstr>Exercício</vt:lpstr>
      <vt:lpstr>Splines</vt:lpstr>
      <vt:lpstr>Spline de um verdadeiro desenhista</vt:lpstr>
      <vt:lpstr>Splines</vt:lpstr>
      <vt:lpstr>Tópicos sobre Splines</vt:lpstr>
      <vt:lpstr>Objetivo Interpolar Valores</vt:lpstr>
      <vt:lpstr>Interpolação do vizinho mais próximo</vt:lpstr>
      <vt:lpstr>Interpolação Linear</vt:lpstr>
      <vt:lpstr>Interpolação Suave ?</vt:lpstr>
      <vt:lpstr>Interpolação Cúbica de Hermite</vt:lpstr>
      <vt:lpstr>Interpolação Cúbica de Hermite</vt:lpstr>
      <vt:lpstr>Curvas de Hermite</vt:lpstr>
      <vt:lpstr>Curvas de Hermite</vt:lpstr>
      <vt:lpstr>Interpolação Polinomial Cúbica</vt:lpstr>
      <vt:lpstr>Interpolação Polinomial Cúbica</vt:lpstr>
      <vt:lpstr>Resolvendo os coeficientes polinomiais</vt:lpstr>
      <vt:lpstr>Resolvendo os coeficientes polinomiais</vt:lpstr>
      <vt:lpstr>Forma Matricial para Função de Hermite</vt:lpstr>
      <vt:lpstr>Interpretação 1</vt:lpstr>
      <vt:lpstr>Interpretação 2</vt:lpstr>
      <vt:lpstr>Base da Função de Hermite</vt:lpstr>
      <vt:lpstr>Recapitulando: Interpolação Cúbica de Hermite</vt:lpstr>
      <vt:lpstr>Funções Interpoladoras de Hermite</vt:lpstr>
      <vt:lpstr>Funções Simples</vt:lpstr>
      <vt:lpstr>Interpolação Spline de Hermite</vt:lpstr>
      <vt:lpstr>Interpolação Catmull-Rom</vt:lpstr>
      <vt:lpstr>Interpolação Catmull-Rom</vt:lpstr>
      <vt:lpstr>Interpolação Catmull-Rom</vt:lpstr>
      <vt:lpstr>Interpolação Catmull-Rom</vt:lpstr>
      <vt:lpstr>Spline de Catmull-Rom</vt:lpstr>
      <vt:lpstr>Explicando Continuidade</vt:lpstr>
      <vt:lpstr>Interpolando Pontos e Vetores</vt:lpstr>
      <vt:lpstr>É possível interpolar pontos tão fácil quanto valores ?</vt:lpstr>
      <vt:lpstr>É possível interpolar pontos tão fácil quanto valores ?</vt:lpstr>
      <vt:lpstr>É possível interpolar pontos tão fácil quanto valores ?</vt:lpstr>
      <vt:lpstr>Curvas Paramétricas</vt:lpstr>
      <vt:lpstr>Curvas Paramétricas</vt:lpstr>
      <vt:lpstr>Curvas Paramétricas</vt:lpstr>
      <vt:lpstr>Curvas Paramétricas</vt:lpstr>
      <vt:lpstr>Forma Matricial para o Espaço de Curva Catmull-Rom</vt:lpstr>
      <vt:lpstr>Forma Matricial para o Espaço de Curva Catmull-Rom</vt:lpstr>
      <vt:lpstr>Funções Interpoladoras Catmull-Rom</vt:lpstr>
      <vt:lpstr>Re-parametrização</vt:lpstr>
      <vt:lpstr>FOG</vt:lpstr>
      <vt:lpstr>PowerPoint Presentation</vt:lpstr>
      <vt:lpstr>Talvez interesse</vt:lpstr>
      <vt:lpstr>Referências Adicionais</vt:lpstr>
      <vt:lpstr>Use funções de interpolação para criar curva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Luciano Pereira Soares</cp:lastModifiedBy>
  <cp:revision>2</cp:revision>
  <dcterms:modified xsi:type="dcterms:W3CDTF">2023-03-30T01:11:06Z</dcterms:modified>
</cp:coreProperties>
</file>